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8.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989" r:id="rId1"/>
  </p:sldMasterIdLst>
  <p:notesMasterIdLst>
    <p:notesMasterId r:id="rId47"/>
  </p:notesMasterIdLst>
  <p:handoutMasterIdLst>
    <p:handoutMasterId r:id="rId48"/>
  </p:handoutMasterIdLst>
  <p:sldIdLst>
    <p:sldId id="487" r:id="rId2"/>
    <p:sldId id="737" r:id="rId3"/>
    <p:sldId id="717" r:id="rId4"/>
    <p:sldId id="691" r:id="rId5"/>
    <p:sldId id="738" r:id="rId6"/>
    <p:sldId id="755" r:id="rId7"/>
    <p:sldId id="780" r:id="rId8"/>
    <p:sldId id="754" r:id="rId9"/>
    <p:sldId id="781" r:id="rId10"/>
    <p:sldId id="752" r:id="rId11"/>
    <p:sldId id="758" r:id="rId12"/>
    <p:sldId id="761" r:id="rId13"/>
    <p:sldId id="741" r:id="rId14"/>
    <p:sldId id="742" r:id="rId15"/>
    <p:sldId id="779" r:id="rId16"/>
    <p:sldId id="756" r:id="rId17"/>
    <p:sldId id="744" r:id="rId18"/>
    <p:sldId id="757" r:id="rId19"/>
    <p:sldId id="751" r:id="rId20"/>
    <p:sldId id="723" r:id="rId21"/>
    <p:sldId id="745" r:id="rId22"/>
    <p:sldId id="762" r:id="rId23"/>
    <p:sldId id="763" r:id="rId24"/>
    <p:sldId id="764" r:id="rId25"/>
    <p:sldId id="765" r:id="rId26"/>
    <p:sldId id="766" r:id="rId27"/>
    <p:sldId id="767" r:id="rId28"/>
    <p:sldId id="768" r:id="rId29"/>
    <p:sldId id="769" r:id="rId30"/>
    <p:sldId id="770" r:id="rId31"/>
    <p:sldId id="771" r:id="rId32"/>
    <p:sldId id="772" r:id="rId33"/>
    <p:sldId id="773" r:id="rId34"/>
    <p:sldId id="777" r:id="rId35"/>
    <p:sldId id="778" r:id="rId36"/>
    <p:sldId id="776" r:id="rId37"/>
    <p:sldId id="774" r:id="rId38"/>
    <p:sldId id="775" r:id="rId39"/>
    <p:sldId id="655" r:id="rId40"/>
    <p:sldId id="688" r:id="rId41"/>
    <p:sldId id="687" r:id="rId42"/>
    <p:sldId id="560" r:id="rId43"/>
    <p:sldId id="782" r:id="rId44"/>
    <p:sldId id="783" r:id="rId45"/>
    <p:sldId id="784" r:id="rId46"/>
  </p:sldIdLst>
  <p:sldSz cx="12192000" cy="6858000"/>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3103F7"/>
    <a:srgbClr val="FABCC0"/>
    <a:srgbClr val="007E39"/>
    <a:srgbClr val="EE1C67"/>
    <a:srgbClr val="B8DBF2"/>
    <a:srgbClr val="B1F4FD"/>
    <a:srgbClr val="FF8181"/>
    <a:srgbClr val="62FE7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9" autoAdjust="0"/>
    <p:restoredTop sz="90711" autoAdjust="0"/>
  </p:normalViewPr>
  <p:slideViewPr>
    <p:cSldViewPr>
      <p:cViewPr varScale="1">
        <p:scale>
          <a:sx n="88" d="100"/>
          <a:sy n="88" d="100"/>
        </p:scale>
        <p:origin x="384"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5" d="100"/>
          <a:sy n="65" d="100"/>
        </p:scale>
        <p:origin x="336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6" Type="http://schemas.openxmlformats.org/officeDocument/2006/relationships/chartUserShapes" Target="../drawings/drawing1.xml"/><Relationship Id="rId5" Type="http://schemas.openxmlformats.org/officeDocument/2006/relationships/package" Target="../embeddings/_____Microsoft_Excel1.xlsx"/><Relationship Id="rId4" Type="http://schemas.openxmlformats.org/officeDocument/2006/relationships/image" Target="../media/image19.jpeg"/></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8.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defRPr/>
            </a:pPr>
            <a:r>
              <a:rPr lang="ru-RU" dirty="0" smtClean="0"/>
              <a:t>ОПО по субъектам Управления</a:t>
            </a:r>
          </a:p>
        </c:rich>
      </c:tx>
      <c:layout>
        <c:manualLayout>
          <c:xMode val="edge"/>
          <c:yMode val="edge"/>
          <c:x val="0.20517456886546132"/>
          <c:y val="9.8877339934844762E-3"/>
        </c:manualLayout>
      </c:layout>
      <c:overlay val="0"/>
    </c:title>
    <c:autoTitleDeleted val="0"/>
    <c:view3D>
      <c:rotX val="30"/>
      <c:rotY val="210"/>
      <c:rAngAx val="0"/>
    </c:view3D>
    <c:floor>
      <c:thickness val="0"/>
    </c:floor>
    <c:sideWall>
      <c:thickness val="0"/>
    </c:sideWall>
    <c:backWall>
      <c:thickness val="0"/>
    </c:backWall>
    <c:plotArea>
      <c:layout>
        <c:manualLayout>
          <c:layoutTarget val="inner"/>
          <c:xMode val="edge"/>
          <c:yMode val="edge"/>
          <c:x val="9.7061140069367169E-2"/>
          <c:y val="0.14733891492889525"/>
          <c:w val="0.85157910144022797"/>
          <c:h val="0.75488776949036218"/>
        </c:manualLayout>
      </c:layout>
      <c:pie3DChart>
        <c:varyColors val="1"/>
        <c:ser>
          <c:idx val="0"/>
          <c:order val="0"/>
          <c:tx>
            <c:strRef>
              <c:f>Лист1!$B$1</c:f>
              <c:strCache>
                <c:ptCount val="1"/>
                <c:pt idx="0">
                  <c:v>Столбец1</c:v>
                </c:pt>
              </c:strCache>
            </c:strRef>
          </c:tx>
          <c:spPr>
            <a:blipFill>
              <a:blip xmlns:r="http://schemas.openxmlformats.org/officeDocument/2006/relationships" r:embed="rId1"/>
              <a:tile tx="0" ty="0" sx="100000" sy="100000" flip="none" algn="tl"/>
            </a:blipFill>
            <a:effectLst>
              <a:outerShdw blurRad="241300" dist="368300" dir="18600000" algn="t" rotWithShape="0">
                <a:srgbClr val="000000">
                  <a:alpha val="50000"/>
                </a:srgbClr>
              </a:outerShdw>
            </a:effectLst>
          </c:spPr>
          <c:explosion val="8"/>
          <c:dPt>
            <c:idx val="0"/>
            <c:bubble3D val="0"/>
            <c:explosion val="11"/>
            <c:spPr>
              <a:blipFill>
                <a:blip xmlns:r="http://schemas.openxmlformats.org/officeDocument/2006/relationships" r:embed="rId2"/>
                <a:tile tx="0" ty="0" sx="100000" sy="100000" flip="none" algn="tl"/>
              </a:blipFill>
              <a:effectLst>
                <a:outerShdw blurRad="241300" dist="368300" dir="18600000" algn="t" rotWithShape="0">
                  <a:srgbClr val="000000">
                    <a:alpha val="50000"/>
                  </a:srgbClr>
                </a:outerShdw>
              </a:effectLst>
            </c:spPr>
          </c:dPt>
          <c:dPt>
            <c:idx val="1"/>
            <c:bubble3D val="0"/>
            <c:spPr>
              <a:blipFill>
                <a:blip xmlns:r="http://schemas.openxmlformats.org/officeDocument/2006/relationships" r:embed="rId3"/>
                <a:tile tx="0" ty="0" sx="100000" sy="100000" flip="none" algn="tl"/>
              </a:blipFill>
              <a:effectLst>
                <a:outerShdw blurRad="241300" dist="368300" dir="18600000" algn="t" rotWithShape="0">
                  <a:srgbClr val="000000">
                    <a:alpha val="50000"/>
                  </a:srgbClr>
                </a:outerShdw>
              </a:effectLst>
            </c:spPr>
          </c:dPt>
          <c:dPt>
            <c:idx val="2"/>
            <c:bubble3D val="0"/>
            <c:spPr>
              <a:blipFill>
                <a:blip xmlns:r="http://schemas.openxmlformats.org/officeDocument/2006/relationships" r:embed="rId4"/>
                <a:tile tx="0" ty="0" sx="100000" sy="100000" flip="none" algn="tl"/>
              </a:blipFill>
              <a:effectLst>
                <a:outerShdw blurRad="241300" dist="368300" dir="18600000" algn="t" rotWithShape="0">
                  <a:srgbClr val="000000">
                    <a:alpha val="50000"/>
                  </a:srgbClr>
                </a:outerShdw>
              </a:effectLst>
            </c:spPr>
          </c:dPt>
          <c:dPt>
            <c:idx val="3"/>
            <c:bubble3D val="0"/>
            <c:spPr>
              <a:solidFill>
                <a:srgbClr val="FF0000"/>
              </a:solidFill>
              <a:effectLst>
                <a:outerShdw blurRad="241300" dist="368300" dir="18600000" algn="t" rotWithShape="0">
                  <a:srgbClr val="000000">
                    <a:alpha val="50000"/>
                  </a:srgbClr>
                </a:outerShdw>
              </a:effectLst>
            </c:spPr>
          </c:dPt>
          <c:dLbls>
            <c:dLbl>
              <c:idx val="0"/>
              <c:layout>
                <c:manualLayout>
                  <c:x val="0.17396676670134731"/>
                  <c:y val="-0.2113299417454160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6321777433400073"/>
                  <c:y val="3.6659357702142521E-2"/>
                </c:manualLayout>
              </c:layout>
              <c:spPr>
                <a:noFill/>
                <a:ln>
                  <a:noFill/>
                </a:ln>
                <a:effectLst/>
              </c:spPr>
              <c:txPr>
                <a:bodyPr wrap="square" lIns="38100" tIns="19050" rIns="38100" bIns="19050" anchor="ctr">
                  <a:spAutoFit/>
                </a:bodyPr>
                <a:lstStyle/>
                <a:p>
                  <a:pPr>
                    <a:defRPr baseline="0">
                      <a:solidFill>
                        <a:srgbClr val="3103F7"/>
                      </a:solidFill>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4.8188774841095738E-2"/>
                  <c:y val="-0.3745930392947891"/>
                </c:manualLayout>
              </c:layout>
              <c:tx>
                <c:rich>
                  <a:bodyPr wrap="square" lIns="38100" tIns="19050" rIns="38100" bIns="19050" anchor="ctr">
                    <a:spAutoFit/>
                  </a:bodyPr>
                  <a:lstStyle/>
                  <a:p>
                    <a:pPr>
                      <a:defRPr baseline="0">
                        <a:solidFill>
                          <a:srgbClr val="00B050"/>
                        </a:solidFill>
                      </a:defRPr>
                    </a:pPr>
                    <a:fld id="{AB6A71D5-E18A-4677-906F-A370482F2712}" type="VALUE">
                      <a:rPr lang="en-US">
                        <a:solidFill>
                          <a:srgbClr val="3103F7"/>
                        </a:solidFill>
                      </a:rPr>
                      <a:pPr>
                        <a:defRPr baseline="0">
                          <a:solidFill>
                            <a:srgbClr val="00B050"/>
                          </a:solidFill>
                        </a:defRPr>
                      </a:pPr>
                      <a:t>[ЗНАЧЕНИЕ]</a:t>
                    </a:fld>
                    <a:endParaRPr lang="ru-RU"/>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layout>
                <c:manualLayout>
                  <c:x val="3.462664393574328E-2"/>
                  <c:y val="-3.2333149679271492E-2"/>
                </c:manualLayout>
              </c:layout>
              <c:spPr>
                <a:noFill/>
                <a:ln>
                  <a:noFill/>
                </a:ln>
                <a:effectLst/>
              </c:spPr>
              <c:txPr>
                <a:bodyPr wrap="square" lIns="38100" tIns="19050" rIns="38100" bIns="19050" anchor="ctr">
                  <a:spAutoFit/>
                </a:bodyPr>
                <a:lstStyle/>
                <a:p>
                  <a:pPr>
                    <a:defRPr baseline="0">
                      <a:solidFill>
                        <a:schemeClr val="bg1"/>
                      </a:solidFill>
                    </a:defRPr>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aseline="0">
                    <a:solidFill>
                      <a:schemeClr val="bg2">
                        <a:lumMod val="75000"/>
                      </a:schemeClr>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Лист1!$A$2:$A$4</c:f>
              <c:strCache>
                <c:ptCount val="3"/>
                <c:pt idx="0">
                  <c:v>57-Тюм.</c:v>
                </c:pt>
                <c:pt idx="1">
                  <c:v>58-ХМАО</c:v>
                </c:pt>
                <c:pt idx="2">
                  <c:v>59-ЯНАО</c:v>
                </c:pt>
              </c:strCache>
            </c:strRef>
          </c:cat>
          <c:val>
            <c:numRef>
              <c:f>Лист1!$B$2:$B$4</c:f>
              <c:numCache>
                <c:formatCode>General</c:formatCode>
                <c:ptCount val="3"/>
                <c:pt idx="0">
                  <c:v>3685</c:v>
                </c:pt>
                <c:pt idx="1">
                  <c:v>5305</c:v>
                </c:pt>
                <c:pt idx="2">
                  <c:v>2480</c:v>
                </c:pt>
              </c:numCache>
            </c:numRef>
          </c:val>
        </c:ser>
        <c:dLbls>
          <c:showLegendKey val="0"/>
          <c:showVal val="0"/>
          <c:showCatName val="0"/>
          <c:showSerName val="0"/>
          <c:showPercent val="0"/>
          <c:showBubbleSize val="0"/>
          <c:showLeaderLines val="0"/>
        </c:dLbls>
      </c:pie3DChart>
      <c:spPr>
        <a:noFill/>
        <a:ln w="25400">
          <a:noFill/>
        </a:ln>
        <a:effectLst>
          <a:outerShdw blurRad="50800" dist="50800" dir="5400000" sx="1000" sy="1000" algn="ctr" rotWithShape="0">
            <a:srgbClr val="000000">
              <a:alpha val="97000"/>
            </a:srgbClr>
          </a:outerShdw>
        </a:effectLst>
      </c:spPr>
    </c:plotArea>
    <c:plotVisOnly val="1"/>
    <c:dispBlanksAs val="gap"/>
    <c:showDLblsOverMax val="0"/>
  </c:chart>
  <c:txPr>
    <a:bodyPr/>
    <a:lstStyle/>
    <a:p>
      <a:pPr>
        <a:defRPr sz="1800"/>
      </a:pPr>
      <a:endParaRPr lang="ru-RU"/>
    </a:p>
  </c:txPr>
  <c:externalData r:id="rId5">
    <c:autoUpdate val="0"/>
  </c:externalData>
  <c:userShapes r:id="rId6"/>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34285398081637E-2"/>
          <c:y val="1.6379449508627263E-2"/>
          <c:w val="0.95130457212422037"/>
          <c:h val="0.807367570968479"/>
        </c:manualLayout>
      </c:layout>
      <c:barChart>
        <c:barDir val="col"/>
        <c:grouping val="clustered"/>
        <c:varyColors val="0"/>
        <c:ser>
          <c:idx val="0"/>
          <c:order val="0"/>
          <c:tx>
            <c:strRef>
              <c:f>Лист1!$B$1</c:f>
              <c:strCache>
                <c:ptCount val="1"/>
                <c:pt idx="0">
                  <c:v>Юг ТО</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Лист1!$A$2:$A$4</c:f>
              <c:numCache>
                <c:formatCode>General</c:formatCode>
                <c:ptCount val="3"/>
                <c:pt idx="0">
                  <c:v>2020</c:v>
                </c:pt>
                <c:pt idx="1">
                  <c:v>2021</c:v>
                </c:pt>
                <c:pt idx="2">
                  <c:v>2022</c:v>
                </c:pt>
              </c:numCache>
            </c:numRef>
          </c:cat>
          <c:val>
            <c:numRef>
              <c:f>Лист1!$B$2:$B$4</c:f>
              <c:numCache>
                <c:formatCode>General</c:formatCode>
                <c:ptCount val="3"/>
                <c:pt idx="0">
                  <c:v>6</c:v>
                </c:pt>
                <c:pt idx="1">
                  <c:v>4</c:v>
                </c:pt>
                <c:pt idx="2">
                  <c:v>5</c:v>
                </c:pt>
              </c:numCache>
            </c:numRef>
          </c:val>
        </c:ser>
        <c:ser>
          <c:idx val="1"/>
          <c:order val="1"/>
          <c:tx>
            <c:strRef>
              <c:f>Лист1!$C$1</c:f>
              <c:strCache>
                <c:ptCount val="1"/>
                <c:pt idx="0">
                  <c:v>ХМАО</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Лист1!$A$2:$A$4</c:f>
              <c:numCache>
                <c:formatCode>General</c:formatCode>
                <c:ptCount val="3"/>
                <c:pt idx="0">
                  <c:v>2020</c:v>
                </c:pt>
                <c:pt idx="1">
                  <c:v>2021</c:v>
                </c:pt>
                <c:pt idx="2">
                  <c:v>2022</c:v>
                </c:pt>
              </c:numCache>
            </c:numRef>
          </c:cat>
          <c:val>
            <c:numRef>
              <c:f>Лист1!$C$2:$C$4</c:f>
              <c:numCache>
                <c:formatCode>General</c:formatCode>
                <c:ptCount val="3"/>
                <c:pt idx="0">
                  <c:v>8</c:v>
                </c:pt>
                <c:pt idx="1">
                  <c:v>3</c:v>
                </c:pt>
                <c:pt idx="2">
                  <c:v>7</c:v>
                </c:pt>
              </c:numCache>
            </c:numRef>
          </c:val>
        </c:ser>
        <c:ser>
          <c:idx val="2"/>
          <c:order val="2"/>
          <c:tx>
            <c:strRef>
              <c:f>Лист1!$D$1</c:f>
              <c:strCache>
                <c:ptCount val="1"/>
                <c:pt idx="0">
                  <c:v>ЯНАО</c:v>
                </c:pt>
              </c:strCache>
            </c:strRef>
          </c:tx>
          <c:spPr>
            <a:solidFill>
              <a:schemeClr val="accent4">
                <a:alpha val="85000"/>
              </a:schemeClr>
            </a:solidFill>
            <a:ln w="9525" cap="flat" cmpd="sng" algn="ctr">
              <a:solidFill>
                <a:schemeClr val="accent1">
                  <a:alpha val="96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Лист1!$A$2:$A$4</c:f>
              <c:numCache>
                <c:formatCode>General</c:formatCode>
                <c:ptCount val="3"/>
                <c:pt idx="0">
                  <c:v>2020</c:v>
                </c:pt>
                <c:pt idx="1">
                  <c:v>2021</c:v>
                </c:pt>
                <c:pt idx="2">
                  <c:v>2022</c:v>
                </c:pt>
              </c:numCache>
            </c:numRef>
          </c:cat>
          <c:val>
            <c:numRef>
              <c:f>Лист1!$D$2:$D$4</c:f>
              <c:numCache>
                <c:formatCode>General</c:formatCode>
                <c:ptCount val="3"/>
                <c:pt idx="0">
                  <c:v>4</c:v>
                </c:pt>
                <c:pt idx="1">
                  <c:v>10</c:v>
                </c:pt>
                <c:pt idx="2">
                  <c:v>5</c:v>
                </c:pt>
              </c:numCache>
            </c:numRef>
          </c:val>
        </c:ser>
        <c:ser>
          <c:idx val="3"/>
          <c:order val="3"/>
          <c:tx>
            <c:strRef>
              <c:f>Лист1!$E$1</c:f>
              <c:strCache>
                <c:ptCount val="1"/>
                <c:pt idx="0">
                  <c:v>Свердловская обл.</c:v>
                </c:pt>
              </c:strCache>
            </c:strRef>
          </c:tx>
          <c:spPr>
            <a:solidFill>
              <a:srgbClr val="FF0000">
                <a:alpha val="85000"/>
              </a:srgbClr>
            </a:solidFill>
            <a:ln w="9525" cap="flat" cmpd="sng" algn="ctr">
              <a:solidFill>
                <a:schemeClr val="lt1">
                  <a:alpha val="50000"/>
                </a:schemeClr>
              </a:solidFill>
              <a:round/>
            </a:ln>
            <a:effectLst/>
          </c:spPr>
          <c:invertIfNegative val="0"/>
          <c:dLbls>
            <c:dLbl>
              <c:idx val="0"/>
              <c:layout>
                <c:manualLayout>
                  <c:x val="0"/>
                  <c:y val="6.7157230346206728E-2"/>
                </c:manualLayout>
              </c:layout>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Лист1!$A$2:$A$4</c:f>
              <c:numCache>
                <c:formatCode>General</c:formatCode>
                <c:ptCount val="3"/>
                <c:pt idx="0">
                  <c:v>2020</c:v>
                </c:pt>
                <c:pt idx="1">
                  <c:v>2021</c:v>
                </c:pt>
                <c:pt idx="2">
                  <c:v>2022</c:v>
                </c:pt>
              </c:numCache>
            </c:numRef>
          </c:cat>
          <c:val>
            <c:numRef>
              <c:f>Лист1!$E$2:$E$4</c:f>
              <c:numCache>
                <c:formatCode>General</c:formatCode>
                <c:ptCount val="3"/>
                <c:pt idx="0">
                  <c:v>1</c:v>
                </c:pt>
              </c:numCache>
            </c:numRef>
          </c:val>
        </c:ser>
        <c:dLbls>
          <c:dLblPos val="inEnd"/>
          <c:showLegendKey val="0"/>
          <c:showVal val="1"/>
          <c:showCatName val="0"/>
          <c:showSerName val="0"/>
          <c:showPercent val="0"/>
          <c:showBubbleSize val="0"/>
        </c:dLbls>
        <c:gapWidth val="65"/>
        <c:axId val="363848320"/>
        <c:axId val="353479960"/>
      </c:barChart>
      <c:catAx>
        <c:axId val="3638483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353479960"/>
        <c:crosses val="autoZero"/>
        <c:auto val="1"/>
        <c:lblAlgn val="ctr"/>
        <c:lblOffset val="100"/>
        <c:noMultiLvlLbl val="0"/>
      </c:catAx>
      <c:valAx>
        <c:axId val="3534799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63848320"/>
        <c:crosses val="autoZero"/>
        <c:crossBetween val="between"/>
      </c:valAx>
      <c:spPr>
        <a:noFill/>
        <a:ln>
          <a:solidFill>
            <a:schemeClr val="accent1"/>
          </a:solid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sz="1100">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9065834653723673E-2"/>
          <c:y val="1.365058291213582E-2"/>
          <c:w val="0.63595448317763736"/>
          <c:h val="0.86698549555700399"/>
        </c:manualLayout>
      </c:layout>
      <c:pie3DChart>
        <c:varyColors val="1"/>
        <c:ser>
          <c:idx val="0"/>
          <c:order val="0"/>
          <c:tx>
            <c:strRef>
              <c:f>Лист1!$B$1</c:f>
              <c:strCache>
                <c:ptCount val="1"/>
                <c:pt idx="0">
                  <c:v>Продажи</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explosion val="3"/>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dLbl>
              <c:idx val="0"/>
              <c:layout>
                <c:manualLayout>
                  <c:x val="0.14820034471033133"/>
                  <c:y val="8.8348077396010499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r>
                      <a:rPr lang="en-US" b="1" dirty="0" smtClean="0"/>
                      <a:t>23,5 %</a:t>
                    </a:r>
                    <a:endParaRPr lang="en-US" b="1" dirty="0"/>
                  </a:p>
                </c:rich>
              </c:tx>
              <c:spPr>
                <a:solidFill>
                  <a:prstClr val="white"/>
                </a:solid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ru-RU"/>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oundRectCallout">
                      <a:avLst>
                        <a:gd name="adj1" fmla="val -302938"/>
                        <a:gd name="adj2" fmla="val -25456"/>
                        <a:gd name="adj3" fmla="val 16667"/>
                      </a:avLst>
                    </a:prstGeom>
                    <a:noFill/>
                    <a:ln>
                      <a:noFill/>
                    </a:ln>
                  </c15:spPr>
                  <c15:layout/>
                </c:ext>
              </c:extLst>
            </c:dLbl>
            <c:dLbl>
              <c:idx val="1"/>
              <c:layout>
                <c:manualLayout>
                  <c:x val="-0.13620668049249413"/>
                  <c:y val="4.2789095699399975E-2"/>
                </c:manualLayout>
              </c:layout>
              <c:tx>
                <c:rich>
                  <a:bodyPr rot="0" spcFirstLastPara="1" vertOverflow="clip" horzOverflow="clip" vert="horz" wrap="square" lIns="38100" tIns="19050" rIns="38100" bIns="19050" anchor="ctr" anchorCtr="1">
                    <a:noAutofit/>
                  </a:bodyPr>
                  <a:lstStyle/>
                  <a:p>
                    <a:pPr>
                      <a:defRPr sz="1197" b="1" i="0" u="none" strike="noStrike" kern="1200" baseline="0">
                        <a:solidFill>
                          <a:schemeClr val="dk1">
                            <a:lumMod val="65000"/>
                            <a:lumOff val="35000"/>
                          </a:schemeClr>
                        </a:solidFill>
                        <a:latin typeface="+mn-lt"/>
                        <a:ea typeface="+mn-ea"/>
                        <a:cs typeface="+mn-cs"/>
                      </a:defRPr>
                    </a:pPr>
                    <a:r>
                      <a:rPr lang="en-US" dirty="0" smtClean="0"/>
                      <a:t>41,2 %</a:t>
                    </a:r>
                  </a:p>
                </c:rich>
              </c:tx>
              <c:spPr>
                <a:solidFill>
                  <a:prstClr val="white"/>
                </a:solidFill>
                <a:ln>
                  <a:noFill/>
                </a:ln>
                <a:effectLst/>
              </c:spPr>
              <c:txPr>
                <a:bodyPr rot="0" spcFirstLastPara="1" vertOverflow="clip" horzOverflow="clip" vert="horz" wrap="square" lIns="38100" tIns="19050" rIns="38100" bIns="19050" anchor="ctr" anchorCtr="1">
                  <a:noAutofit/>
                </a:bodyPr>
                <a:lstStyle/>
                <a:p>
                  <a:pPr>
                    <a:defRPr sz="1197" b="1" i="0" u="none" strike="noStrike" kern="1200" baseline="0">
                      <a:solidFill>
                        <a:schemeClr val="dk1">
                          <a:lumMod val="65000"/>
                          <a:lumOff val="35000"/>
                        </a:schemeClr>
                      </a:solidFill>
                      <a:latin typeface="+mn-lt"/>
                      <a:ea typeface="+mn-ea"/>
                      <a:cs typeface="+mn-cs"/>
                    </a:defRPr>
                  </a:pPr>
                  <a:endParaRPr lang="ru-RU"/>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oundRectCallout">
                      <a:avLst>
                        <a:gd name="adj1" fmla="val -7528"/>
                        <a:gd name="adj2" fmla="val -457327"/>
                        <a:gd name="adj3" fmla="val 16667"/>
                      </a:avLst>
                    </a:prstGeom>
                    <a:noFill/>
                    <a:ln>
                      <a:noFill/>
                    </a:ln>
                  </c15:spPr>
                  <c15:layout>
                    <c:manualLayout>
                      <c:w val="0.10398529273101803"/>
                      <c:h val="6.4631963087104047E-2"/>
                    </c:manualLayout>
                  </c15:layout>
                </c:ext>
              </c:extLst>
            </c:dLbl>
            <c:dLbl>
              <c:idx val="2"/>
              <c:layout>
                <c:manualLayout>
                  <c:x val="0.17417292091025979"/>
                  <c:y val="0.16763969168170023"/>
                </c:manualLayout>
              </c:layout>
              <c:tx>
                <c:rich>
                  <a:bodyPr rot="0" spcFirstLastPara="1" vertOverflow="clip" horzOverflow="clip" vert="horz" wrap="square" lIns="38100" tIns="19050" rIns="38100" bIns="19050" anchor="ctr" anchorCtr="1">
                    <a:noAutofit/>
                  </a:bodyPr>
                  <a:lstStyle/>
                  <a:p>
                    <a:pPr>
                      <a:defRPr sz="1197" b="1" i="0" u="none" strike="noStrike" kern="1200" baseline="0">
                        <a:solidFill>
                          <a:schemeClr val="dk1">
                            <a:lumMod val="65000"/>
                            <a:lumOff val="35000"/>
                          </a:schemeClr>
                        </a:solidFill>
                        <a:latin typeface="+mn-lt"/>
                        <a:ea typeface="+mn-ea"/>
                        <a:cs typeface="+mn-cs"/>
                      </a:defRPr>
                    </a:pPr>
                    <a:r>
                      <a:rPr lang="en-US" b="1" baseline="0" dirty="0" smtClean="0"/>
                      <a:t>5,9 </a:t>
                    </a:r>
                    <a:r>
                      <a:rPr lang="en-US" b="1" dirty="0" smtClean="0"/>
                      <a:t>%</a:t>
                    </a:r>
                    <a:endParaRPr lang="en-US" b="1" dirty="0"/>
                  </a:p>
                </c:rich>
              </c:tx>
              <c:spPr>
                <a:xfrm>
                  <a:off x="999329" y="3092284"/>
                  <a:ext cx="578582" cy="300656"/>
                </a:xfrm>
                <a:solidFill>
                  <a:prstClr val="white"/>
                </a:solidFill>
                <a:ln>
                  <a:noFill/>
                </a:ln>
                <a:effectLst/>
              </c:spPr>
              <c:txPr>
                <a:bodyPr rot="0" spcFirstLastPara="1" vertOverflow="clip" horzOverflow="clip" vert="horz" wrap="square" lIns="38100" tIns="19050" rIns="38100" bIns="19050" anchor="ctr" anchorCtr="1">
                  <a:noAutofit/>
                </a:bodyPr>
                <a:lstStyle/>
                <a:p>
                  <a:pPr>
                    <a:defRPr sz="1197" b="1" i="0" u="none" strike="noStrike" kern="1200" baseline="0">
                      <a:solidFill>
                        <a:schemeClr val="dk1">
                          <a:lumMod val="65000"/>
                          <a:lumOff val="35000"/>
                        </a:schemeClr>
                      </a:solidFill>
                      <a:latin typeface="+mn-lt"/>
                      <a:ea typeface="+mn-ea"/>
                      <a:cs typeface="+mn-cs"/>
                    </a:defRPr>
                  </a:pPr>
                  <a:endParaRPr lang="ru-RU"/>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oundRectCallout">
                      <a:avLst>
                        <a:gd name="adj1" fmla="val -55428"/>
                        <a:gd name="adj2" fmla="val -434054"/>
                        <a:gd name="adj3" fmla="val 16667"/>
                      </a:avLst>
                    </a:prstGeom>
                    <a:noFill/>
                    <a:ln>
                      <a:noFill/>
                    </a:ln>
                  </c15:spPr>
                  <c15:layout>
                    <c:manualLayout>
                      <c:w val="0.10084110505996351"/>
                      <c:h val="6.4631963087104047E-2"/>
                    </c:manualLayout>
                  </c15:layout>
                </c:ext>
              </c:extLst>
            </c:dLbl>
            <c:dLbl>
              <c:idx val="3"/>
              <c:layout>
                <c:manualLayout>
                  <c:x val="3.7629163978972979E-2"/>
                  <c:y val="-0.1184262232212108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r>
                      <a:rPr lang="en-US" baseline="0" dirty="0" smtClean="0"/>
                      <a:t>17,6 </a:t>
                    </a:r>
                    <a:r>
                      <a:rPr lang="en-US" dirty="0" smtClean="0"/>
                      <a:t>%</a:t>
                    </a:r>
                    <a:endParaRPr lang="en-US" dirty="0"/>
                  </a:p>
                </c:rich>
              </c:tx>
              <c:spPr>
                <a:solidFill>
                  <a:prstClr val="white"/>
                </a:solid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ru-RU"/>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oundRectCallout">
                      <a:avLst>
                        <a:gd name="adj1" fmla="val 130273"/>
                        <a:gd name="adj2" fmla="val 234497"/>
                        <a:gd name="adj3" fmla="val 16667"/>
                      </a:avLst>
                    </a:prstGeom>
                    <a:noFill/>
                    <a:ln>
                      <a:noFill/>
                    </a:ln>
                  </c15:spPr>
                  <c15:layout/>
                </c:ext>
              </c:extLst>
            </c:dLbl>
            <c:dLbl>
              <c:idx val="4"/>
              <c:layout>
                <c:manualLayout>
                  <c:x val="0.13140482270284759"/>
                  <c:y val="-6.4987953091867792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r>
                      <a:rPr lang="en-US" sz="1330" b="0" i="0" u="none" strike="noStrike" kern="1200" baseline="0" dirty="0" smtClean="0">
                        <a:solidFill>
                          <a:schemeClr val="tx1"/>
                        </a:solidFill>
                        <a:latin typeface="+mn-lt"/>
                        <a:ea typeface="+mn-ea"/>
                        <a:cs typeface="+mn-cs"/>
                      </a:rPr>
                      <a:t>5,9 %</a:t>
                    </a:r>
                  </a:p>
                </c:rich>
              </c:tx>
              <c:spPr>
                <a:xfrm>
                  <a:off x="1399126" y="509346"/>
                  <a:ext cx="567646" cy="272912"/>
                </a:xfrm>
                <a:solidFill>
                  <a:prstClr val="white"/>
                </a:solid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ru-RU"/>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oundRectCallout">
                      <a:avLst>
                        <a:gd name="adj1" fmla="val -14003"/>
                        <a:gd name="adj2" fmla="val 250950"/>
                        <a:gd name="adj3" fmla="val 16667"/>
                      </a:avLst>
                    </a:prstGeom>
                    <a:noFill/>
                    <a:ln>
                      <a:noFill/>
                    </a:ln>
                  </c15:spPr>
                  <c15:layout>
                    <c:manualLayout>
                      <c:w val="9.8934897711941167E-2"/>
                      <c:h val="5.8667840688453717E-2"/>
                    </c:manualLayout>
                  </c15:layout>
                </c:ext>
              </c:extLst>
            </c:dLbl>
            <c:dLbl>
              <c:idx val="5"/>
              <c:layout>
                <c:manualLayout>
                  <c:x val="0.23058764762998141"/>
                  <c:y val="-2.5065694773825965E-2"/>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r>
                      <a:rPr lang="en-US" dirty="0" smtClean="0"/>
                      <a:t>5,9 %</a:t>
                    </a:r>
                    <a:endParaRPr lang="en-US" dirty="0"/>
                  </a:p>
                </c:rich>
              </c:tx>
              <c:spPr>
                <a:xfrm>
                  <a:off x="2476499" y="549275"/>
                  <a:ext cx="604948" cy="300656"/>
                </a:xfrm>
                <a:solidFill>
                  <a:prstClr val="white"/>
                </a:solidFill>
                <a:ln>
                  <a:no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ru-RU"/>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oundRectCallout">
                      <a:avLst>
                        <a:gd name="adj1" fmla="val -143861"/>
                        <a:gd name="adj2" fmla="val 189617"/>
                        <a:gd name="adj3" fmla="val 16667"/>
                      </a:avLst>
                    </a:prstGeom>
                    <a:noFill/>
                    <a:ln>
                      <a:noFill/>
                    </a:ln>
                  </c15:spPr>
                  <c15:layout>
                    <c:manualLayout>
                      <c:w val="0.1054362551679099"/>
                      <c:h val="6.4631963087104047E-2"/>
                    </c:manualLayout>
                  </c15:layout>
                </c:ext>
              </c:extLst>
            </c:dLbl>
            <c:spPr>
              <a:solidFill>
                <a:prstClr val="white"/>
              </a:solid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ru-RU"/>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oundRectCallout">
                    <a:avLst/>
                  </a:prstGeom>
                  <a:noFill/>
                  <a:ln>
                    <a:noFill/>
                  </a:ln>
                </c15:spPr>
              </c:ext>
            </c:extLst>
          </c:dLbls>
          <c:cat>
            <c:strRef>
              <c:f>Лист1!$A$2:$A$7</c:f>
              <c:strCache>
                <c:ptCount val="6"/>
                <c:pt idx="0">
                  <c:v>Объекты нефтехимии 4 шт</c:v>
                </c:pt>
                <c:pt idx="1">
                  <c:v>Объекты нефтегазодобычи 7 шт</c:v>
                </c:pt>
                <c:pt idx="2">
                  <c:v>Объекты магистрального трубопроводного транспорта 1 шт</c:v>
                </c:pt>
                <c:pt idx="3">
                  <c:v>Подъемные сооружения 3 шт</c:v>
                </c:pt>
                <c:pt idx="4">
                  <c:v>Объекты энергетики 1 шт</c:v>
                </c:pt>
                <c:pt idx="5">
                  <c:v>Объекты газопотребления 1 шт</c:v>
                </c:pt>
              </c:strCache>
            </c:strRef>
          </c:cat>
          <c:val>
            <c:numRef>
              <c:f>Лист1!$B$2:$B$7</c:f>
              <c:numCache>
                <c:formatCode>General</c:formatCode>
                <c:ptCount val="6"/>
                <c:pt idx="0">
                  <c:v>4</c:v>
                </c:pt>
                <c:pt idx="1">
                  <c:v>7</c:v>
                </c:pt>
                <c:pt idx="2">
                  <c:v>1</c:v>
                </c:pt>
                <c:pt idx="3">
                  <c:v>3</c:v>
                </c:pt>
                <c:pt idx="4">
                  <c:v>1</c:v>
                </c:pt>
                <c:pt idx="5">
                  <c:v>1</c:v>
                </c:pt>
              </c:numCache>
            </c:numRef>
          </c:val>
        </c:ser>
        <c:dLbls>
          <c:showLegendKey val="0"/>
          <c:showVal val="0"/>
          <c:showCatName val="0"/>
          <c:showSerName val="0"/>
          <c:showPercent val="1"/>
          <c:showBubbleSize val="0"/>
          <c:showLeaderLines val="0"/>
        </c:dLbls>
      </c:pie3DChart>
      <c:spPr>
        <a:noFill/>
        <a:ln>
          <a:noFill/>
        </a:ln>
        <a:effectLst/>
      </c:spPr>
    </c:plotArea>
    <c:legend>
      <c:legendPos val="b"/>
      <c:layout>
        <c:manualLayout>
          <c:xMode val="edge"/>
          <c:yMode val="edge"/>
          <c:x val="0.55196789721643535"/>
          <c:y val="0.50234446074393313"/>
          <c:w val="0.4339397281532551"/>
          <c:h val="0.4758146065966495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226"/>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223363000008024E-4"/>
          <c:y val="8.7323531283266587E-2"/>
          <c:w val="0.62067916678931312"/>
          <c:h val="0.83077297124391847"/>
        </c:manualLayout>
      </c:layout>
      <c:pie3DChart>
        <c:varyColors val="1"/>
        <c:ser>
          <c:idx val="0"/>
          <c:order val="0"/>
          <c:tx>
            <c:strRef>
              <c:f>Лист1!$B$1</c:f>
              <c:strCache>
                <c:ptCount val="1"/>
                <c:pt idx="0">
                  <c:v>Продажи</c:v>
                </c:pt>
              </c:strCache>
            </c:strRef>
          </c:tx>
          <c:spPr>
            <a:solidFill>
              <a:schemeClr val="accent5">
                <a:lumMod val="75000"/>
              </a:schemeClr>
            </a:solidFill>
            <a:effectLst>
              <a:outerShdw blurRad="254000" dist="190500" dir="9000000" sx="102000" sy="102000" algn="ctr" rotWithShape="0">
                <a:prstClr val="black">
                  <a:alpha val="20000"/>
                </a:prstClr>
              </a:outerShdw>
            </a:effectLst>
            <a:scene3d>
              <a:camera prst="orthographicFront"/>
              <a:lightRig rig="threePt" dir="t"/>
            </a:scene3d>
            <a:sp3d prstMaterial="metal">
              <a:bevelT w="1530350" h="1968500" prst="slope"/>
              <a:bevelB w="273050" h="177800" prst="softRound"/>
            </a:sp3d>
          </c:spPr>
          <c:explosion val="6"/>
          <c:dPt>
            <c:idx val="0"/>
            <c:bubble3D val="0"/>
            <c:spPr>
              <a:solidFill>
                <a:srgbClr val="EE1C67">
                  <a:alpha val="29000"/>
                </a:srgbClr>
              </a:solidFill>
              <a:ln>
                <a:solidFill>
                  <a:schemeClr val="lt1">
                    <a:hueOff val="0"/>
                    <a:satOff val="0"/>
                    <a:lumOff val="0"/>
                  </a:schemeClr>
                </a:solidFill>
                <a:bevel/>
              </a:ln>
              <a:effectLst>
                <a:outerShdw blurRad="254000" dist="190500" dir="9000000" sx="102000" sy="102000" algn="ctr" rotWithShape="0">
                  <a:prstClr val="black">
                    <a:alpha val="20000"/>
                  </a:prstClr>
                </a:outerShdw>
              </a:effectLst>
              <a:scene3d>
                <a:camera prst="orthographicFront"/>
                <a:lightRig rig="threePt" dir="t"/>
              </a:scene3d>
              <a:sp3d prstMaterial="metal">
                <a:bevelT w="1530350" h="1968500" prst="slope"/>
                <a:bevelB w="273050" h="177800" prst="softRound"/>
                <a:contourClr>
                  <a:schemeClr val="lt1">
                    <a:hueOff val="0"/>
                    <a:satOff val="0"/>
                    <a:lumOff val="0"/>
                  </a:schemeClr>
                </a:contourClr>
              </a:sp3d>
            </c:spPr>
          </c:dPt>
          <c:dPt>
            <c:idx val="1"/>
            <c:bubble3D val="0"/>
            <c:spPr>
              <a:solidFill>
                <a:srgbClr val="FFFF00"/>
              </a:solidFill>
              <a:ln>
                <a:solidFill>
                  <a:srgbClr val="00B050"/>
                </a:solidFill>
              </a:ln>
              <a:effectLst>
                <a:outerShdw blurRad="254000" dist="190500" dir="9000000" sx="102000" sy="102000" algn="ctr" rotWithShape="0">
                  <a:prstClr val="black">
                    <a:alpha val="20000"/>
                  </a:prstClr>
                </a:outerShdw>
              </a:effectLst>
              <a:scene3d>
                <a:camera prst="orthographicFront"/>
                <a:lightRig rig="threePt" dir="t"/>
              </a:scene3d>
              <a:sp3d prstMaterial="metal">
                <a:bevelT w="1530350" h="1968500" prst="slope"/>
                <a:bevelB w="273050" h="177800" prst="softRound"/>
                <a:contourClr>
                  <a:srgbClr val="00B050"/>
                </a:contourClr>
              </a:sp3d>
            </c:spPr>
          </c:dPt>
          <c:dPt>
            <c:idx val="2"/>
            <c:bubble3D val="0"/>
            <c:spPr>
              <a:solidFill>
                <a:schemeClr val="tx2">
                  <a:lumMod val="60000"/>
                  <a:lumOff val="40000"/>
                </a:schemeClr>
              </a:solidFill>
              <a:ln>
                <a:solidFill>
                  <a:schemeClr val="lt1">
                    <a:hueOff val="0"/>
                    <a:satOff val="0"/>
                    <a:lumOff val="0"/>
                  </a:schemeClr>
                </a:solidFill>
              </a:ln>
              <a:effectLst>
                <a:outerShdw blurRad="254000" dist="190500" dir="9000000" sx="102000" sy="102000" algn="ctr" rotWithShape="0">
                  <a:prstClr val="black">
                    <a:alpha val="20000"/>
                  </a:prstClr>
                </a:outerShdw>
              </a:effectLst>
              <a:scene3d>
                <a:camera prst="orthographicFront"/>
                <a:lightRig rig="threePt" dir="t"/>
              </a:scene3d>
              <a:sp3d prstMaterial="metal">
                <a:bevelT w="1530350" h="1968500" prst="slope"/>
                <a:bevelB w="273050" h="177800" prst="softRound"/>
                <a:contourClr>
                  <a:schemeClr val="lt1">
                    <a:hueOff val="0"/>
                    <a:satOff val="0"/>
                    <a:lumOff val="0"/>
                  </a:schemeClr>
                </a:contourClr>
              </a:sp3d>
            </c:spPr>
          </c:dPt>
          <c:dPt>
            <c:idx val="3"/>
            <c:bubble3D val="0"/>
            <c:spPr>
              <a:solidFill>
                <a:schemeClr val="accent4">
                  <a:lumMod val="75000"/>
                </a:schemeClr>
              </a:solidFill>
              <a:ln>
                <a:solidFill>
                  <a:schemeClr val="lt1">
                    <a:hueOff val="0"/>
                    <a:satOff val="0"/>
                    <a:lumOff val="0"/>
                  </a:schemeClr>
                </a:solidFill>
              </a:ln>
              <a:effectLst>
                <a:outerShdw blurRad="254000" dist="190500" dir="9000000" sx="102000" sy="102000" algn="ctr" rotWithShape="0">
                  <a:prstClr val="black">
                    <a:alpha val="20000"/>
                  </a:prstClr>
                </a:outerShdw>
              </a:effectLst>
              <a:scene3d>
                <a:camera prst="orthographicFront"/>
                <a:lightRig rig="threePt" dir="t"/>
              </a:scene3d>
              <a:sp3d prstMaterial="metal">
                <a:bevelT w="1530350" h="1968500" prst="slope"/>
                <a:bevelB w="273050" h="177800" prst="softRound"/>
                <a:contourClr>
                  <a:schemeClr val="lt1">
                    <a:hueOff val="0"/>
                    <a:satOff val="0"/>
                    <a:lumOff val="0"/>
                  </a:schemeClr>
                </a:contourClr>
              </a:sp3d>
            </c:spPr>
          </c:dPt>
          <c:dPt>
            <c:idx val="4"/>
            <c:bubble3D val="0"/>
            <c:spPr>
              <a:solidFill>
                <a:schemeClr val="bg1">
                  <a:lumMod val="50000"/>
                </a:schemeClr>
              </a:solidFill>
              <a:ln>
                <a:noFill/>
              </a:ln>
              <a:effectLst>
                <a:outerShdw blurRad="254000" dist="190500" dir="9000000" sx="102000" sy="102000" algn="ctr" rotWithShape="0">
                  <a:prstClr val="black">
                    <a:alpha val="20000"/>
                  </a:prstClr>
                </a:outerShdw>
              </a:effectLst>
              <a:scene3d>
                <a:camera prst="orthographicFront"/>
                <a:lightRig rig="threePt" dir="t"/>
              </a:scene3d>
              <a:sp3d prstMaterial="metal">
                <a:bevelT w="1530350" h="1968500" prst="slope"/>
                <a:bevelB w="273050" h="177800" prst="softRound"/>
              </a:sp3d>
            </c:spPr>
          </c:dPt>
          <c:dPt>
            <c:idx val="5"/>
            <c:bubble3D val="0"/>
            <c:spPr>
              <a:solidFill>
                <a:schemeClr val="accent5">
                  <a:lumMod val="75000"/>
                </a:schemeClr>
              </a:solidFill>
              <a:ln>
                <a:noFill/>
              </a:ln>
              <a:effectLst>
                <a:outerShdw blurRad="254000" dist="190500" dir="9000000" sx="102000" sy="102000" algn="ctr" rotWithShape="0">
                  <a:prstClr val="black">
                    <a:alpha val="20000"/>
                  </a:prstClr>
                </a:outerShdw>
              </a:effectLst>
              <a:scene3d>
                <a:camera prst="orthographicFront"/>
                <a:lightRig rig="threePt" dir="t"/>
              </a:scene3d>
              <a:sp3d prstMaterial="metal">
                <a:bevelT w="1530350" h="1968500" prst="slope"/>
                <a:bevelB w="273050" h="177800" prst="softRound"/>
              </a:sp3d>
            </c:spPr>
          </c:dPt>
          <c:dPt>
            <c:idx val="6"/>
            <c:bubble3D val="0"/>
            <c:spPr>
              <a:solidFill>
                <a:schemeClr val="accent5">
                  <a:lumMod val="75000"/>
                </a:schemeClr>
              </a:solidFill>
              <a:ln>
                <a:solidFill>
                  <a:schemeClr val="lt1">
                    <a:hueOff val="0"/>
                    <a:satOff val="0"/>
                    <a:lumOff val="0"/>
                  </a:schemeClr>
                </a:solidFill>
              </a:ln>
              <a:effectLst>
                <a:outerShdw blurRad="254000" dist="190500" dir="9000000" sx="102000" sy="102000" algn="ctr" rotWithShape="0">
                  <a:prstClr val="black">
                    <a:alpha val="20000"/>
                  </a:prstClr>
                </a:outerShdw>
              </a:effectLst>
              <a:scene3d>
                <a:camera prst="orthographicFront"/>
                <a:lightRig rig="threePt" dir="t"/>
              </a:scene3d>
              <a:sp3d prstMaterial="metal">
                <a:bevelT w="1530350" h="1968500" prst="slope"/>
                <a:bevelB w="273050" h="177800" prst="softRound"/>
                <a:contourClr>
                  <a:schemeClr val="lt1">
                    <a:hueOff val="0"/>
                    <a:satOff val="0"/>
                    <a:lumOff val="0"/>
                  </a:schemeClr>
                </a:contourClr>
              </a:sp3d>
            </c:spPr>
          </c:dPt>
          <c:dLbls>
            <c:dLbl>
              <c:idx val="0"/>
              <c:tx>
                <c:rich>
                  <a:bodyPr/>
                  <a:lstStyle/>
                  <a:p>
                    <a:r>
                      <a:rPr lang="en-US" smtClean="0"/>
                      <a:t>36,4 %</a:t>
                    </a:r>
                    <a:endParaRPr lang="en-US" dirty="0"/>
                  </a:p>
                </c:rich>
              </c:tx>
              <c:showLegendKey val="0"/>
              <c:showVal val="0"/>
              <c:showCatName val="0"/>
              <c:showSerName val="0"/>
              <c:showPercent val="1"/>
              <c:showBubbleSize val="0"/>
              <c:extLst>
                <c:ext xmlns:c15="http://schemas.microsoft.com/office/drawing/2012/chart" uri="{CE6537A1-D6FC-4f65-9D91-7224C49458BB}"/>
              </c:extLst>
            </c:dLbl>
            <c:dLbl>
              <c:idx val="1"/>
              <c:tx>
                <c:rich>
                  <a:bodyPr/>
                  <a:lstStyle/>
                  <a:p>
                    <a:r>
                      <a:rPr lang="en-US" smtClean="0"/>
                      <a:t>9,1 %</a:t>
                    </a:r>
                    <a:endParaRPr lang="en-US" dirty="0"/>
                  </a:p>
                </c:rich>
              </c:tx>
              <c:showLegendKey val="0"/>
              <c:showVal val="0"/>
              <c:showCatName val="0"/>
              <c:showSerName val="0"/>
              <c:showPercent val="1"/>
              <c:showBubbleSize val="0"/>
              <c:extLst>
                <c:ext xmlns:c15="http://schemas.microsoft.com/office/drawing/2012/chart" uri="{CE6537A1-D6FC-4f65-9D91-7224C49458BB}"/>
              </c:extLst>
            </c:dLbl>
            <c:dLbl>
              <c:idx val="2"/>
              <c:tx>
                <c:rich>
                  <a:bodyPr/>
                  <a:lstStyle/>
                  <a:p>
                    <a:r>
                      <a:rPr lang="en-US" dirty="0" smtClean="0"/>
                      <a:t>36,4</a:t>
                    </a:r>
                    <a:r>
                      <a:rPr lang="en-US" baseline="0" dirty="0" smtClean="0"/>
                      <a:t> </a:t>
                    </a:r>
                    <a:r>
                      <a:rPr lang="en-US" dirty="0" smtClean="0"/>
                      <a:t>%</a:t>
                    </a:r>
                    <a:endParaRPr lang="en-US" dirty="0"/>
                  </a:p>
                </c:rich>
              </c:tx>
              <c:showLegendKey val="0"/>
              <c:showVal val="0"/>
              <c:showCatName val="0"/>
              <c:showSerName val="0"/>
              <c:showPercent val="1"/>
              <c:showBubbleSize val="0"/>
              <c:extLst>
                <c:ext xmlns:c15="http://schemas.microsoft.com/office/drawing/2012/chart" uri="{CE6537A1-D6FC-4f65-9D91-7224C49458BB}"/>
              </c:extLst>
            </c:dLbl>
            <c:dLbl>
              <c:idx val="3"/>
              <c:tx>
                <c:rich>
                  <a:bodyPr/>
                  <a:lstStyle/>
                  <a:p>
                    <a:r>
                      <a:rPr lang="en-US" dirty="0" smtClean="0"/>
                      <a:t>9,1 %</a:t>
                    </a:r>
                    <a:endParaRPr lang="en-US" dirty="0"/>
                  </a:p>
                </c:rich>
              </c:tx>
              <c:showLegendKey val="0"/>
              <c:showVal val="0"/>
              <c:showCatName val="0"/>
              <c:showSerName val="0"/>
              <c:showPercent val="1"/>
              <c:showBubbleSize val="0"/>
              <c:extLst>
                <c:ext xmlns:c15="http://schemas.microsoft.com/office/drawing/2012/chart" uri="{CE6537A1-D6FC-4f65-9D91-7224C49458BB}"/>
              </c:extLst>
            </c:dLbl>
            <c:dLbl>
              <c:idx val="4"/>
              <c:tx>
                <c:rich>
                  <a:bodyPr rot="0" spcFirstLastPara="1" vertOverflow="ellipsis" vert="horz" wrap="square" lIns="38100" tIns="19050" rIns="38100" bIns="19050" anchor="ctr" anchorCtr="0">
                    <a:spAutoFit/>
                  </a:bodyPr>
                  <a:lstStyle/>
                  <a:p>
                    <a:pPr algn="ctr">
                      <a:defRPr lang="en-US" sz="1330" b="1" i="0" u="none" strike="noStrike" kern="1200" baseline="0" dirty="0" smtClean="0">
                        <a:solidFill>
                          <a:schemeClr val="lt1"/>
                        </a:solidFill>
                        <a:latin typeface="+mn-lt"/>
                        <a:ea typeface="+mn-ea"/>
                        <a:cs typeface="+mn-cs"/>
                      </a:defRPr>
                    </a:pPr>
                    <a:r>
                      <a:rPr lang="en-US" sz="1330" b="1" i="0" u="none" strike="noStrike" kern="1200" baseline="0" dirty="0" smtClean="0">
                        <a:solidFill>
                          <a:schemeClr val="lt1"/>
                        </a:solidFill>
                        <a:latin typeface="+mn-lt"/>
                        <a:ea typeface="+mn-ea"/>
                        <a:cs typeface="+mn-cs"/>
                      </a:rPr>
                      <a:t>9,1 %</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spAutoFit/>
                </a:bodyPr>
                <a:lstStyle/>
                <a:p>
                  <a:pPr algn="ctr">
                    <a:defRPr lang="en-US" sz="1330" b="1" i="0" u="none" strike="noStrike" kern="1200" baseline="0" dirty="0" smtClean="0">
                      <a:solidFill>
                        <a:schemeClr val="lt1"/>
                      </a:solidFill>
                      <a:latin typeface="+mn-lt"/>
                      <a:ea typeface="+mn-ea"/>
                      <a:cs typeface="+mn-cs"/>
                    </a:defRPr>
                  </a:pPr>
                  <a:endParaRPr lang="ru-RU"/>
                </a:p>
              </c:txPr>
              <c:showLegendKey val="0"/>
              <c:showVal val="0"/>
              <c:showCatName val="0"/>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Лист1!$A$2:$A$6</c:f>
              <c:strCache>
                <c:ptCount val="5"/>
                <c:pt idx="0">
                  <c:v>Объекты нефтегазодобычи 4 шт</c:v>
                </c:pt>
                <c:pt idx="1">
                  <c:v>Объекты нефтехимии 1 шт</c:v>
                </c:pt>
                <c:pt idx="2">
                  <c:v>Подъемные сооружения 4 шт</c:v>
                </c:pt>
                <c:pt idx="3">
                  <c:v>Объекты энергетики 1 шт</c:v>
                </c:pt>
                <c:pt idx="4">
                  <c:v>Объекты газопотребления 1 шт</c:v>
                </c:pt>
              </c:strCache>
            </c:strRef>
          </c:cat>
          <c:val>
            <c:numRef>
              <c:f>Лист1!$B$2:$B$6</c:f>
              <c:numCache>
                <c:formatCode>General</c:formatCode>
                <c:ptCount val="5"/>
                <c:pt idx="0">
                  <c:v>4</c:v>
                </c:pt>
                <c:pt idx="1">
                  <c:v>1</c:v>
                </c:pt>
                <c:pt idx="2">
                  <c:v>4</c:v>
                </c:pt>
                <c:pt idx="3">
                  <c:v>1</c:v>
                </c:pt>
                <c:pt idx="4">
                  <c:v>1</c:v>
                </c:pt>
              </c:numCache>
            </c:numRef>
          </c:val>
        </c:ser>
        <c:dLbls>
          <c:showLegendKey val="0"/>
          <c:showVal val="0"/>
          <c:showCatName val="0"/>
          <c:showSerName val="0"/>
          <c:showPercent val="1"/>
          <c:showBubbleSize val="0"/>
          <c:showLeaderLines val="1"/>
        </c:dLbls>
      </c:pie3DChart>
      <c:spPr>
        <a:solidFill>
          <a:schemeClr val="accent4">
            <a:lumMod val="40000"/>
            <a:lumOff val="60000"/>
          </a:schemeClr>
        </a:solidFill>
        <a:ln>
          <a:noFill/>
        </a:ln>
        <a:effectLst>
          <a:outerShdw blurRad="533400" dist="50800" dir="10200000" algn="ctr" rotWithShape="0">
            <a:srgbClr val="000000">
              <a:alpha val="94000"/>
            </a:srgbClr>
          </a:outerShdw>
        </a:effectLst>
      </c:spPr>
    </c:plotArea>
    <c:legend>
      <c:legendPos val="r"/>
      <c:layout>
        <c:manualLayout>
          <c:xMode val="edge"/>
          <c:yMode val="edge"/>
          <c:x val="0.59516632191690932"/>
          <c:y val="0.2067878437152286"/>
          <c:w val="0.40241283212409606"/>
          <c:h val="0.57207271310817109"/>
        </c:manualLayout>
      </c:layout>
      <c:overlay val="0"/>
      <c:spPr>
        <a:blipFill>
          <a:blip xmlns:r="http://schemas.openxmlformats.org/officeDocument/2006/relationships" r:embed="rId3"/>
          <a:tile tx="0" ty="0" sx="100000" sy="100000" flip="none" algn="tl"/>
        </a:blipFill>
        <a:ln>
          <a:noFill/>
        </a:ln>
        <a:effectLst>
          <a:outerShdw blurRad="50800" dist="50800" dir="5400000" algn="ctr" rotWithShape="0">
            <a:srgbClr val="000000">
              <a:alpha val="96000"/>
            </a:srgbClr>
          </a:outerShdw>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89459611941036E-2"/>
          <c:y val="0.1178505292870981"/>
          <c:w val="0.88553259141494434"/>
          <c:h val="0.61302684153964182"/>
        </c:manualLayout>
      </c:layout>
      <c:lineChart>
        <c:grouping val="stacked"/>
        <c:varyColors val="0"/>
        <c:ser>
          <c:idx val="0"/>
          <c:order val="0"/>
          <c:tx>
            <c:strRef>
              <c:f>Sheet1!$A$2</c:f>
              <c:strCache>
                <c:ptCount val="1"/>
                <c:pt idx="0">
                  <c:v>Аварии</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Sheet1!$B$1:$N$1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Sheet1!$B$2:$N$2</c:f>
              <c:numCache>
                <c:formatCode>General</c:formatCode>
                <c:ptCount val="13"/>
                <c:pt idx="0">
                  <c:v>6</c:v>
                </c:pt>
                <c:pt idx="1">
                  <c:v>17</c:v>
                </c:pt>
                <c:pt idx="2">
                  <c:v>28</c:v>
                </c:pt>
                <c:pt idx="3">
                  <c:v>19</c:v>
                </c:pt>
                <c:pt idx="4">
                  <c:v>11</c:v>
                </c:pt>
                <c:pt idx="5">
                  <c:v>22</c:v>
                </c:pt>
                <c:pt idx="6">
                  <c:v>20</c:v>
                </c:pt>
                <c:pt idx="7">
                  <c:v>15</c:v>
                </c:pt>
                <c:pt idx="8">
                  <c:v>14</c:v>
                </c:pt>
                <c:pt idx="9">
                  <c:v>18</c:v>
                </c:pt>
                <c:pt idx="10">
                  <c:v>19</c:v>
                </c:pt>
                <c:pt idx="11">
                  <c:v>17</c:v>
                </c:pt>
                <c:pt idx="12">
                  <c:v>17</c:v>
                </c:pt>
              </c:numCache>
            </c:numRef>
          </c:val>
          <c:smooth val="0"/>
        </c:ser>
        <c:ser>
          <c:idx val="1"/>
          <c:order val="1"/>
          <c:tx>
            <c:strRef>
              <c:f>Sheet1!$A$3</c:f>
              <c:strCache>
                <c:ptCount val="1"/>
                <c:pt idx="0">
                  <c:v>Несчастные случаи </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Sheet1!$B$1:$N$1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Sheet1!$B$3:$N$3</c:f>
              <c:numCache>
                <c:formatCode>General</c:formatCode>
                <c:ptCount val="13"/>
                <c:pt idx="0">
                  <c:v>17</c:v>
                </c:pt>
                <c:pt idx="1">
                  <c:v>23</c:v>
                </c:pt>
                <c:pt idx="2">
                  <c:v>29</c:v>
                </c:pt>
                <c:pt idx="3">
                  <c:v>20</c:v>
                </c:pt>
                <c:pt idx="4">
                  <c:v>10</c:v>
                </c:pt>
                <c:pt idx="5">
                  <c:v>11</c:v>
                </c:pt>
                <c:pt idx="6">
                  <c:v>14</c:v>
                </c:pt>
                <c:pt idx="7">
                  <c:v>8</c:v>
                </c:pt>
                <c:pt idx="8">
                  <c:v>11</c:v>
                </c:pt>
                <c:pt idx="9">
                  <c:v>7</c:v>
                </c:pt>
                <c:pt idx="10">
                  <c:v>6</c:v>
                </c:pt>
                <c:pt idx="11">
                  <c:v>9</c:v>
                </c:pt>
                <c:pt idx="12">
                  <c:v>12</c:v>
                </c:pt>
              </c:numCache>
            </c:numRef>
          </c:val>
          <c:smooth val="0"/>
        </c:ser>
        <c:dLbls>
          <c:dLblPos val="ctr"/>
          <c:showLegendKey val="0"/>
          <c:showVal val="1"/>
          <c:showCatName val="0"/>
          <c:showSerName val="0"/>
          <c:showPercent val="0"/>
          <c:showBubbleSize val="0"/>
        </c:dLbls>
        <c:marker val="1"/>
        <c:smooth val="0"/>
        <c:axId val="354258816"/>
        <c:axId val="398519312"/>
      </c:lineChart>
      <c:catAx>
        <c:axId val="3542588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ru-RU"/>
          </a:p>
        </c:txPr>
        <c:crossAx val="398519312"/>
        <c:crossesAt val="0"/>
        <c:auto val="1"/>
        <c:lblAlgn val="ctr"/>
        <c:lblOffset val="100"/>
        <c:noMultiLvlLbl val="0"/>
      </c:catAx>
      <c:valAx>
        <c:axId val="398519312"/>
        <c:scaling>
          <c:orientation val="minMax"/>
          <c:max val="6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54258816"/>
        <c:crosses val="autoZero"/>
        <c:crossBetween val="between"/>
        <c:majorUnit val="5"/>
        <c:minorUnit val="0.2"/>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defRPr/>
            </a:pPr>
            <a:r>
              <a:rPr lang="ru-RU" dirty="0" smtClean="0"/>
              <a:t>ОПО по к</a:t>
            </a:r>
            <a:r>
              <a:rPr lang="ru-RU" sz="2160" b="1" i="0" u="none" strike="noStrike" baseline="0" dirty="0" smtClean="0">
                <a:effectLst/>
              </a:rPr>
              <a:t>лассам </a:t>
            </a:r>
            <a:r>
              <a:rPr lang="ru-RU" dirty="0" smtClean="0"/>
              <a:t>Управления</a:t>
            </a:r>
          </a:p>
        </c:rich>
      </c:tx>
      <c:layout>
        <c:manualLayout>
          <c:xMode val="edge"/>
          <c:yMode val="edge"/>
          <c:x val="0.30509110098877901"/>
          <c:y val="3.858561753560262E-2"/>
        </c:manualLayout>
      </c:layout>
      <c:overlay val="0"/>
    </c:title>
    <c:autoTitleDeleted val="0"/>
    <c:view3D>
      <c:rotX val="15"/>
      <c:rotY val="20"/>
      <c:rAngAx val="0"/>
    </c:view3D>
    <c:floor>
      <c:thickness val="0"/>
    </c:floor>
    <c:sideWall>
      <c:thickness val="0"/>
    </c:sideWall>
    <c:backWall>
      <c:thickness val="0"/>
    </c:backWall>
    <c:plotArea>
      <c:layout>
        <c:manualLayout>
          <c:layoutTarget val="inner"/>
          <c:xMode val="edge"/>
          <c:yMode val="edge"/>
          <c:x val="0.13092581216466145"/>
          <c:y val="3.8573740788616001E-2"/>
          <c:w val="0.85157910144022797"/>
          <c:h val="0.80750444687503453"/>
        </c:manualLayout>
      </c:layout>
      <c:bar3DChart>
        <c:barDir val="col"/>
        <c:grouping val="standard"/>
        <c:varyColors val="0"/>
        <c:ser>
          <c:idx val="0"/>
          <c:order val="0"/>
          <c:tx>
            <c:strRef>
              <c:f>Лист1!$B$1</c:f>
              <c:strCache>
                <c:ptCount val="1"/>
                <c:pt idx="0">
                  <c:v>Столбец1</c:v>
                </c:pt>
              </c:strCache>
            </c:strRef>
          </c:tx>
          <c:spPr>
            <a:solidFill>
              <a:srgbClr val="FF0000"/>
            </a:solidFill>
          </c:spPr>
          <c:invertIfNegative val="0"/>
          <c:dPt>
            <c:idx val="1"/>
            <c:invertIfNegative val="0"/>
            <c:bubble3D val="0"/>
            <c:spPr>
              <a:solidFill>
                <a:srgbClr val="33CCCC"/>
              </a:solidFill>
              <a:effectLst>
                <a:outerShdw blurRad="38100" dist="25400" dir="5400000" algn="t" rotWithShape="0">
                  <a:srgbClr val="000000">
                    <a:alpha val="54000"/>
                  </a:srgbClr>
                </a:outerShdw>
              </a:effectLst>
            </c:spPr>
          </c:dPt>
          <c:dPt>
            <c:idx val="2"/>
            <c:invertIfNegative val="0"/>
            <c:bubble3D val="0"/>
            <c:spPr>
              <a:solidFill>
                <a:schemeClr val="accent5">
                  <a:lumMod val="60000"/>
                  <a:lumOff val="40000"/>
                </a:schemeClr>
              </a:solidFill>
            </c:spPr>
          </c:dPt>
          <c:dPt>
            <c:idx val="3"/>
            <c:invertIfNegative val="0"/>
            <c:bubble3D val="0"/>
            <c:spPr>
              <a:solidFill>
                <a:schemeClr val="tx2">
                  <a:lumMod val="60000"/>
                  <a:lumOff val="40000"/>
                </a:schemeClr>
              </a:solidFill>
            </c:spPr>
          </c:dPt>
          <c:dPt>
            <c:idx val="4"/>
            <c:invertIfNegative val="0"/>
            <c:bubble3D val="0"/>
            <c:spPr>
              <a:solidFill>
                <a:schemeClr val="bg2">
                  <a:lumMod val="75000"/>
                </a:schemeClr>
              </a:solidFill>
            </c:spPr>
          </c:dPt>
          <c:dLbls>
            <c:dLbl>
              <c:idx val="0"/>
              <c:layout>
                <c:manualLayout>
                  <c:x val="2.9049059908376196E-2"/>
                  <c:y val="1.9292946869510458E-2"/>
                </c:manualLayout>
              </c:layout>
              <c:tx>
                <c:rich>
                  <a:bodyPr wrap="square" lIns="38100" tIns="19050" rIns="38100" bIns="19050" anchor="ctr">
                    <a:noAutofit/>
                  </a:bodyPr>
                  <a:lstStyle/>
                  <a:p>
                    <a:pPr>
                      <a:defRPr baseline="0">
                        <a:solidFill>
                          <a:srgbClr val="3103F7"/>
                        </a:solidFill>
                      </a:defRPr>
                    </a:pPr>
                    <a:r>
                      <a:rPr lang="en-US" dirty="0" smtClean="0"/>
                      <a:t>407</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0527163648483502"/>
                      <c:h val="7.9363737805619061E-2"/>
                    </c:manualLayout>
                  </c15:layout>
                </c:ext>
              </c:extLst>
            </c:dLbl>
            <c:dLbl>
              <c:idx val="1"/>
              <c:layout>
                <c:manualLayout>
                  <c:x val="1.4524529954188096E-2"/>
                  <c:y val="2.8062267298620023E-2"/>
                </c:manualLayout>
              </c:layout>
              <c:tx>
                <c:rich>
                  <a:bodyPr/>
                  <a:lstStyle/>
                  <a:p>
                    <a:r>
                      <a:rPr lang="en-US" dirty="0" smtClean="0"/>
                      <a:t>696</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7.4759830607056738E-2"/>
                      <c:h val="8.3134466872162013E-2"/>
                    </c:manualLayout>
                  </c15:layout>
                </c:ext>
              </c:extLst>
            </c:dLbl>
            <c:dLbl>
              <c:idx val="2"/>
              <c:layout>
                <c:manualLayout>
                  <c:x val="-2.0747694700588883E-3"/>
                  <c:y val="0.16135817506877459"/>
                </c:manualLayout>
              </c:layout>
              <c:tx>
                <c:rich>
                  <a:bodyPr/>
                  <a:lstStyle/>
                  <a:p>
                    <a:r>
                      <a:rPr lang="en-US" dirty="0" smtClean="0"/>
                      <a:t>6121</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14312886803427069"/>
                      <c:h val="8.2871521217946581E-2"/>
                    </c:manualLayout>
                  </c15:layout>
                </c:ext>
              </c:extLst>
            </c:dLbl>
            <c:dLbl>
              <c:idx val="3"/>
              <c:layout>
                <c:manualLayout>
                  <c:x val="-7.2621015965546312E-3"/>
                  <c:y val="0.1666197120855567"/>
                </c:manualLayout>
              </c:layout>
              <c:tx>
                <c:rich>
                  <a:bodyPr wrap="square" lIns="38100" tIns="19050" rIns="38100" bIns="19050" anchor="ctr">
                    <a:noAutofit/>
                  </a:bodyPr>
                  <a:lstStyle/>
                  <a:p>
                    <a:pPr>
                      <a:defRPr baseline="0">
                        <a:solidFill>
                          <a:srgbClr val="3103F7"/>
                        </a:solidFill>
                      </a:defRPr>
                    </a:pPr>
                    <a:r>
                      <a:rPr lang="en-US" dirty="0" smtClean="0"/>
                      <a:t>4149</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1615474097649281"/>
                      <c:h val="9.3394871454929126E-2"/>
                    </c:manualLayout>
                  </c15:layout>
                </c:ext>
              </c:extLst>
            </c:dLbl>
            <c:dLbl>
              <c:idx val="4"/>
              <c:layout>
                <c:manualLayout>
                  <c:x val="1.6599462804786396E-2"/>
                  <c:y val="1.753891706163755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aseline="0">
                    <a:solidFill>
                      <a:srgbClr val="3103F7"/>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I класс</c:v>
                </c:pt>
                <c:pt idx="1">
                  <c:v>II класс</c:v>
                </c:pt>
                <c:pt idx="2">
                  <c:v>III класс</c:v>
                </c:pt>
                <c:pt idx="3">
                  <c:v>IV класс</c:v>
                </c:pt>
                <c:pt idx="4">
                  <c:v>Не указан</c:v>
                </c:pt>
              </c:strCache>
            </c:strRef>
          </c:cat>
          <c:val>
            <c:numRef>
              <c:f>Лист1!$B$2:$B$6</c:f>
              <c:numCache>
                <c:formatCode>General</c:formatCode>
                <c:ptCount val="5"/>
                <c:pt idx="0">
                  <c:v>407</c:v>
                </c:pt>
                <c:pt idx="1">
                  <c:v>676</c:v>
                </c:pt>
                <c:pt idx="2">
                  <c:v>6121</c:v>
                </c:pt>
                <c:pt idx="3">
                  <c:v>4149</c:v>
                </c:pt>
                <c:pt idx="4">
                  <c:v>117</c:v>
                </c:pt>
              </c:numCache>
            </c:numRef>
          </c:val>
        </c:ser>
        <c:dLbls>
          <c:showLegendKey val="0"/>
          <c:showVal val="0"/>
          <c:showCatName val="0"/>
          <c:showSerName val="0"/>
          <c:showPercent val="0"/>
          <c:showBubbleSize val="0"/>
        </c:dLbls>
        <c:gapWidth val="7"/>
        <c:gapDepth val="20"/>
        <c:shape val="box"/>
        <c:axId val="293927296"/>
        <c:axId val="293930432"/>
        <c:axId val="362117240"/>
      </c:bar3DChart>
      <c:catAx>
        <c:axId val="293927296"/>
        <c:scaling>
          <c:orientation val="minMax"/>
        </c:scaling>
        <c:delete val="0"/>
        <c:axPos val="b"/>
        <c:numFmt formatCode="General" sourceLinked="1"/>
        <c:majorTickMark val="out"/>
        <c:minorTickMark val="none"/>
        <c:tickLblPos val="nextTo"/>
        <c:txPr>
          <a:bodyPr rot="-660000"/>
          <a:lstStyle/>
          <a:p>
            <a:pPr>
              <a:defRPr sz="1500" baseline="0"/>
            </a:pPr>
            <a:endParaRPr lang="ru-RU"/>
          </a:p>
        </c:txPr>
        <c:crossAx val="293930432"/>
        <c:crosses val="autoZero"/>
        <c:auto val="1"/>
        <c:lblAlgn val="ctr"/>
        <c:lblOffset val="100"/>
        <c:noMultiLvlLbl val="0"/>
      </c:catAx>
      <c:valAx>
        <c:axId val="293930432"/>
        <c:scaling>
          <c:orientation val="minMax"/>
        </c:scaling>
        <c:delete val="0"/>
        <c:axPos val="l"/>
        <c:majorGridlines/>
        <c:minorGridlines>
          <c:spPr>
            <a:ln w="0">
              <a:solidFill>
                <a:schemeClr val="accent4">
                  <a:lumMod val="75000"/>
                </a:schemeClr>
              </a:solidFill>
            </a:ln>
            <a:effectLst>
              <a:outerShdw blurRad="50800" dist="50800" dir="5400000" sx="85000" sy="85000" algn="ctr" rotWithShape="0">
                <a:srgbClr val="000000">
                  <a:alpha val="70000"/>
                </a:srgbClr>
              </a:outerShdw>
            </a:effectLst>
          </c:spPr>
        </c:minorGridlines>
        <c:numFmt formatCode="General" sourceLinked="1"/>
        <c:majorTickMark val="out"/>
        <c:minorTickMark val="none"/>
        <c:tickLblPos val="nextTo"/>
        <c:txPr>
          <a:bodyPr/>
          <a:lstStyle/>
          <a:p>
            <a:pPr>
              <a:defRPr sz="1300" baseline="0"/>
            </a:pPr>
            <a:endParaRPr lang="ru-RU"/>
          </a:p>
        </c:txPr>
        <c:crossAx val="293927296"/>
        <c:crosses val="autoZero"/>
        <c:crossBetween val="between"/>
        <c:majorUnit val="1500"/>
      </c:valAx>
      <c:serAx>
        <c:axId val="362117240"/>
        <c:scaling>
          <c:orientation val="minMax"/>
        </c:scaling>
        <c:delete val="1"/>
        <c:axPos val="b"/>
        <c:majorTickMark val="out"/>
        <c:minorTickMark val="none"/>
        <c:tickLblPos val="nextTo"/>
        <c:crossAx val="293930432"/>
        <c:crosses val="autoZero"/>
      </c:serAx>
      <c:spPr>
        <a:ln>
          <a:solidFill>
            <a:schemeClr val="accent1">
              <a:alpha val="88000"/>
            </a:schemeClr>
          </a:solidFill>
        </a:ln>
      </c:spPr>
    </c:plotArea>
    <c:legend>
      <c:legendPos val="b"/>
      <c:layout>
        <c:manualLayout>
          <c:xMode val="edge"/>
          <c:yMode val="edge"/>
          <c:x val="6.1009234268087867E-2"/>
          <c:y val="0.82291438798846572"/>
          <c:w val="0.69123741152943785"/>
          <c:h val="0.14200777788825916"/>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ru-RU" sz="1400" b="0" dirty="0">
                <a:latin typeface="Arial" panose="020B0604020202020204" pitchFamily="34" charset="0"/>
                <a:cs typeface="Arial" panose="020B0604020202020204" pitchFamily="34" charset="0"/>
              </a:rPr>
              <a:t>Всего 6 </a:t>
            </a:r>
            <a:r>
              <a:rPr lang="ru-RU" sz="1400" b="0" dirty="0" smtClean="0">
                <a:latin typeface="Arial" panose="020B0604020202020204" pitchFamily="34" charset="0"/>
                <a:cs typeface="Arial" panose="020B0604020202020204" pitchFamily="34" charset="0"/>
              </a:rPr>
              <a:t>461 </a:t>
            </a:r>
            <a:r>
              <a:rPr lang="ru-RU" sz="1400" b="0" dirty="0">
                <a:latin typeface="Arial" panose="020B0604020202020204" pitchFamily="34" charset="0"/>
                <a:cs typeface="Arial" panose="020B0604020202020204" pitchFamily="34" charset="0"/>
              </a:rPr>
              <a:t>объектов</a:t>
            </a:r>
            <a:r>
              <a:rPr lang="ru-RU" sz="1400" b="0" baseline="0" dirty="0">
                <a:latin typeface="Arial" panose="020B0604020202020204" pitchFamily="34" charset="0"/>
                <a:cs typeface="Arial" panose="020B0604020202020204" pitchFamily="34" charset="0"/>
              </a:rPr>
              <a:t> нефтегазового комплекса </a:t>
            </a:r>
          </a:p>
          <a:p>
            <a:pPr>
              <a:defRPr sz="1400" b="0">
                <a:latin typeface="Arial" panose="020B0604020202020204" pitchFamily="34" charset="0"/>
                <a:cs typeface="Arial" panose="020B0604020202020204" pitchFamily="34" charset="0"/>
              </a:defRPr>
            </a:pPr>
            <a:r>
              <a:rPr lang="ru-RU" sz="1400" b="0" baseline="0" dirty="0">
                <a:latin typeface="Arial" panose="020B0604020202020204" pitchFamily="34" charset="0"/>
                <a:cs typeface="Arial" panose="020B0604020202020204" pitchFamily="34" charset="0"/>
              </a:rPr>
              <a:t>из </a:t>
            </a:r>
            <a:r>
              <a:rPr lang="ru-RU" sz="1400" b="0" dirty="0">
                <a:latin typeface="Arial" panose="020B0604020202020204" pitchFamily="34" charset="0"/>
                <a:cs typeface="Arial" panose="020B0604020202020204" pitchFamily="34" charset="0"/>
              </a:rPr>
              <a:t>11 </a:t>
            </a:r>
            <a:r>
              <a:rPr lang="ru-RU" sz="1400" b="0" dirty="0" smtClean="0">
                <a:latin typeface="Arial" panose="020B0604020202020204" pitchFamily="34" charset="0"/>
                <a:cs typeface="Arial" panose="020B0604020202020204" pitchFamily="34" charset="0"/>
              </a:rPr>
              <a:t>470 </a:t>
            </a:r>
            <a:r>
              <a:rPr lang="ru-RU" sz="1400" b="0" dirty="0">
                <a:latin typeface="Arial" panose="020B0604020202020204" pitchFamily="34" charset="0"/>
                <a:cs typeface="Arial" panose="020B0604020202020204" pitchFamily="34" charset="0"/>
              </a:rPr>
              <a:t>объектов (</a:t>
            </a:r>
            <a:r>
              <a:rPr lang="ru-RU" sz="1400" b="0" dirty="0" smtClean="0">
                <a:latin typeface="Arial" panose="020B0604020202020204" pitchFamily="34" charset="0"/>
                <a:cs typeface="Arial" panose="020B0604020202020204" pitchFamily="34" charset="0"/>
              </a:rPr>
              <a:t>56 %)</a:t>
            </a:r>
            <a:endParaRPr lang="ru-RU" sz="1400" b="0" dirty="0">
              <a:latin typeface="Arial" panose="020B0604020202020204" pitchFamily="34" charset="0"/>
              <a:cs typeface="Arial" panose="020B0604020202020204" pitchFamily="34" charset="0"/>
            </a:endParaRPr>
          </a:p>
        </c:rich>
      </c:tx>
      <c:layout>
        <c:manualLayout>
          <c:xMode val="edge"/>
          <c:yMode val="edge"/>
          <c:x val="0.13201472988741558"/>
          <c:y val="2.9433091251775492E-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ru-RU"/>
        </a:p>
      </c:txPr>
    </c:title>
    <c:autoTitleDeleted val="0"/>
    <c:plotArea>
      <c:layout>
        <c:manualLayout>
          <c:layoutTarget val="inner"/>
          <c:xMode val="edge"/>
          <c:yMode val="edge"/>
          <c:x val="0.41396604081028038"/>
          <c:y val="3.001160109256043E-2"/>
          <c:w val="0.50268745859513553"/>
          <c:h val="0.8882897677345658"/>
        </c:manualLayout>
      </c:layout>
      <c:doughnutChart>
        <c:varyColors val="1"/>
        <c:ser>
          <c:idx val="0"/>
          <c:order val="0"/>
          <c:tx>
            <c:strRef>
              <c:f>Лист1!$B$1</c:f>
              <c:strCache>
                <c:ptCount val="1"/>
                <c:pt idx="0">
                  <c:v>Столбец1</c:v>
                </c:pt>
              </c:strCache>
            </c:strRef>
          </c:tx>
          <c:explosion val="50"/>
          <c:dPt>
            <c:idx val="0"/>
            <c:bubble3D val="0"/>
            <c:explosion val="17"/>
            <c:spPr>
              <a:solidFill>
                <a:schemeClr val="accent1">
                  <a:lumMod val="75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265C-4454-A846-5A1203FF7E24}"/>
              </c:ext>
            </c:extLst>
          </c:dPt>
          <c:dPt>
            <c:idx val="1"/>
            <c:bubble3D val="0"/>
            <c:explosion val="10"/>
            <c:spPr>
              <a:solidFill>
                <a:schemeClr val="accent4">
                  <a:lumMod val="60000"/>
                  <a:lumOff val="4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265C-4454-A846-5A1203FF7E24}"/>
              </c:ext>
            </c:extLst>
          </c:dPt>
          <c:dPt>
            <c:idx val="2"/>
            <c:bubble3D val="0"/>
            <c:explosion val="19"/>
            <c:spPr>
              <a:solidFill>
                <a:srgbClr val="92D05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265C-4454-A846-5A1203FF7E24}"/>
              </c:ext>
            </c:extLst>
          </c:dPt>
          <c:dPt>
            <c:idx val="3"/>
            <c:bubble3D val="0"/>
            <c:explosion val="19"/>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265C-4454-A846-5A1203FF7E24}"/>
              </c:ext>
            </c:extLst>
          </c:dPt>
          <c:dPt>
            <c:idx val="4"/>
            <c:bubble3D val="0"/>
            <c:spPr>
              <a:solidFill>
                <a:srgbClr val="00B0F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265C-4454-A846-5A1203FF7E24}"/>
              </c:ext>
            </c:extLst>
          </c:dPt>
          <c:dPt>
            <c:idx val="5"/>
            <c:bubble3D val="0"/>
            <c:spPr>
              <a:solidFill>
                <a:schemeClr val="accent3">
                  <a:tint val="2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265C-4454-A846-5A1203FF7E24}"/>
              </c:ext>
            </c:extLst>
          </c:dPt>
          <c:dLbls>
            <c:dLbl>
              <c:idx val="0"/>
              <c:layout>
                <c:manualLayout>
                  <c:x val="-1.5643529319787516E-2"/>
                  <c:y val="-3.8974544854346482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Arial" panose="020B0604020202020204" pitchFamily="34" charset="0"/>
                      <a:ea typeface="+mn-ea"/>
                      <a:cs typeface="Arial" panose="020B0604020202020204" pitchFamily="34" charset="0"/>
                    </a:defRPr>
                  </a:pPr>
                  <a:endParaRPr lang="ru-RU"/>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265C-4454-A846-5A1203FF7E24}"/>
                </c:ext>
                <c:ext xmlns:c15="http://schemas.microsoft.com/office/drawing/2012/chart" uri="{CE6537A1-D6FC-4f65-9D91-7224C49458BB}">
                  <c15:layout>
                    <c:manualLayout>
                      <c:w val="5.2283696873186923E-2"/>
                      <c:h val="6.3832366939176599E-2"/>
                    </c:manualLayout>
                  </c15:layout>
                </c:ext>
              </c:extLst>
            </c:dLbl>
            <c:dLbl>
              <c:idx val="1"/>
              <c:layout>
                <c:manualLayout>
                  <c:x val="-1.6211161722771546E-2"/>
                  <c:y val="-0.10828734644730638"/>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Arial" panose="020B0604020202020204" pitchFamily="34" charset="0"/>
                      <a:ea typeface="+mn-ea"/>
                      <a:cs typeface="Arial" panose="020B0604020202020204" pitchFamily="34" charset="0"/>
                    </a:defRPr>
                  </a:pPr>
                  <a:endParaRPr lang="ru-RU"/>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265C-4454-A846-5A1203FF7E24}"/>
                </c:ext>
                <c:ext xmlns:c15="http://schemas.microsoft.com/office/drawing/2012/chart" uri="{CE6537A1-D6FC-4f65-9D91-7224C49458BB}">
                  <c15:layout>
                    <c:manualLayout>
                      <c:w val="5.2283696873186923E-2"/>
                      <c:h val="7.3066705736887505E-2"/>
                    </c:manualLayout>
                  </c15:layout>
                </c:ext>
              </c:extLst>
            </c:dLbl>
            <c:dLbl>
              <c:idx val="2"/>
              <c:layout>
                <c:manualLayout>
                  <c:x val="-1.9597513856485081E-2"/>
                  <c:y val="-3.4551332925907521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Arial" panose="020B0604020202020204" pitchFamily="34" charset="0"/>
                      <a:ea typeface="+mn-ea"/>
                      <a:cs typeface="Arial" panose="020B0604020202020204" pitchFamily="34" charset="0"/>
                    </a:defRPr>
                  </a:pPr>
                  <a:endParaRPr lang="ru-RU"/>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265C-4454-A846-5A1203FF7E24}"/>
                </c:ext>
                <c:ext xmlns:c15="http://schemas.microsoft.com/office/drawing/2012/chart" uri="{CE6537A1-D6FC-4f65-9D91-7224C49458BB}">
                  <c15:layout>
                    <c:manualLayout>
                      <c:w val="3.6449653742176791E-2"/>
                      <c:h val="4.9980858742610254E-2"/>
                    </c:manualLayout>
                  </c15:layout>
                </c:ext>
              </c:extLst>
            </c:dLbl>
            <c:dLbl>
              <c:idx val="3"/>
              <c:layout>
                <c:manualLayout>
                  <c:x val="1.0696650989396237E-2"/>
                  <c:y val="-4.5446034923978515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Arial" panose="020B0604020202020204" pitchFamily="34" charset="0"/>
                      <a:ea typeface="+mn-ea"/>
                      <a:cs typeface="Arial" panose="020B0604020202020204" pitchFamily="34" charset="0"/>
                    </a:defRPr>
                  </a:pPr>
                  <a:endParaRPr lang="ru-RU"/>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265C-4454-A846-5A1203FF7E24}"/>
                </c:ext>
                <c:ext xmlns:c15="http://schemas.microsoft.com/office/drawing/2012/chart" uri="{CE6537A1-D6FC-4f65-9D91-7224C49458BB}">
                  <c15:layout>
                    <c:manualLayout>
                      <c:w val="3.6449653742176791E-2"/>
                      <c:h val="4.9980858742610254E-2"/>
                    </c:manualLayout>
                  </c15:layout>
                </c:ext>
              </c:extLst>
            </c:dLbl>
            <c:dLbl>
              <c:idx val="4"/>
              <c:layout>
                <c:manualLayout>
                  <c:x val="-1.0402769469361785E-2"/>
                  <c:y val="-1.0192663343767418E-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265C-4454-A846-5A1203FF7E24}"/>
                </c:ext>
                <c:ext xmlns:c15="http://schemas.microsoft.com/office/drawing/2012/chart" uri="{CE6537A1-D6FC-4f65-9D91-7224C49458BB}"/>
              </c:extLst>
            </c:dLbl>
            <c:dLbl>
              <c:idx val="5"/>
              <c:layout>
                <c:manualLayout>
                  <c:x val="-1.2826997784656142E-2"/>
                  <c:y val="4.5152904262892889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B-265C-4454-A846-5A1203FF7E24}"/>
                </c:ext>
                <c:ext xmlns:c15="http://schemas.microsoft.com/office/drawing/2012/chart" uri="{CE6537A1-D6FC-4f65-9D91-7224C49458BB}"/>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Arial" panose="020B0604020202020204" pitchFamily="34" charset="0"/>
                    <a:ea typeface="+mn-ea"/>
                    <a:cs typeface="Arial" panose="020B0604020202020204" pitchFamily="34" charset="0"/>
                  </a:defRPr>
                </a:pPr>
                <a:endParaRPr lang="ru-RU"/>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Лист1!$A$2:$A$6</c:f>
              <c:strCache>
                <c:ptCount val="4"/>
                <c:pt idx="0">
                  <c:v>Нефтегазодобыча - 2 303</c:v>
                </c:pt>
                <c:pt idx="1">
                  <c:v>Газораспределение
и газопотребление - 3 646</c:v>
                </c:pt>
                <c:pt idx="2">
                  <c:v>Нефтегазопереработка и нефтепродуктообеспечение - 253</c:v>
                </c:pt>
                <c:pt idx="3">
                  <c:v>Магистральный
трубопроводный - 259</c:v>
                </c:pt>
              </c:strCache>
            </c:strRef>
          </c:cat>
          <c:val>
            <c:numRef>
              <c:f>Лист1!$B$2:$B$5</c:f>
              <c:numCache>
                <c:formatCode>General</c:formatCode>
                <c:ptCount val="4"/>
                <c:pt idx="0">
                  <c:v>2303</c:v>
                </c:pt>
                <c:pt idx="1">
                  <c:v>3646</c:v>
                </c:pt>
                <c:pt idx="2">
                  <c:v>253</c:v>
                </c:pt>
                <c:pt idx="3">
                  <c:v>259</c:v>
                </c:pt>
              </c:numCache>
            </c:numRef>
          </c:val>
          <c:extLst xmlns:c16r2="http://schemas.microsoft.com/office/drawing/2015/06/chart">
            <c:ext xmlns:c16="http://schemas.microsoft.com/office/drawing/2014/chart" uri="{C3380CC4-5D6E-409C-BE32-E72D297353CC}">
              <c16:uniqueId val="{0000000C-265C-4454-A846-5A1203FF7E24}"/>
            </c:ext>
          </c:extLst>
        </c:ser>
        <c:dLbls>
          <c:showLegendKey val="0"/>
          <c:showVal val="0"/>
          <c:showCatName val="0"/>
          <c:showSerName val="0"/>
          <c:showPercent val="1"/>
          <c:showBubbleSize val="0"/>
          <c:showLeaderLines val="0"/>
        </c:dLbls>
        <c:firstSliceAng val="358"/>
        <c:holeSize val="31"/>
      </c:doughnut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ru-RU"/>
          </a:p>
        </c:txPr>
      </c:legendEntry>
      <c:legendEntry>
        <c:idx val="1"/>
        <c:txPr>
          <a:bodyPr rot="0" spcFirstLastPara="1" vertOverflow="ellipsis" vert="horz" wrap="square" anchor="ctr" anchorCtr="1"/>
          <a:lstStyle/>
          <a:p>
            <a:pPr>
              <a:defRPr sz="16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ru-RU"/>
          </a:p>
        </c:txPr>
      </c:legendEntry>
      <c:legendEntry>
        <c:idx val="2"/>
        <c:txPr>
          <a:bodyPr rot="0" spcFirstLastPara="1" vertOverflow="ellipsis" vert="horz" wrap="square" anchor="ctr" anchorCtr="1"/>
          <a:lstStyle/>
          <a:p>
            <a:pPr>
              <a:defRPr sz="16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ru-RU"/>
          </a:p>
        </c:txPr>
      </c:legendEntry>
      <c:legendEntry>
        <c:idx val="3"/>
        <c:txPr>
          <a:bodyPr rot="0" spcFirstLastPara="1" vertOverflow="ellipsis" vert="horz" wrap="square" anchor="ctr" anchorCtr="1"/>
          <a:lstStyle/>
          <a:p>
            <a:pPr>
              <a:defRPr sz="16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ru-RU"/>
          </a:p>
        </c:txPr>
      </c:legendEntry>
      <c:layout>
        <c:manualLayout>
          <c:xMode val="edge"/>
          <c:yMode val="edge"/>
          <c:x val="5.2257568089142357E-3"/>
          <c:y val="0.21791767114338201"/>
          <c:w val="0.42819614693017649"/>
          <c:h val="0.5820565526904464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51651308290848341"/>
          <c:y val="0"/>
          <c:w val="0.47657539699590817"/>
          <c:h val="0.78902068038343365"/>
        </c:manualLayout>
      </c:layout>
      <c:doughnutChart>
        <c:varyColors val="1"/>
        <c:dLbls>
          <c:showLegendKey val="0"/>
          <c:showVal val="0"/>
          <c:showCatName val="0"/>
          <c:showSerName val="0"/>
          <c:showPercent val="1"/>
          <c:showBubbleSize val="0"/>
          <c:showLeaderLines val="0"/>
        </c:dLbls>
        <c:firstSliceAng val="358"/>
        <c:holeSize val="31"/>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ru-RU" sz="2000" dirty="0" smtClean="0"/>
              <a:t>10,1 % всех</a:t>
            </a:r>
            <a:r>
              <a:rPr lang="ru-RU" sz="2000" baseline="0" dirty="0" smtClean="0"/>
              <a:t> </a:t>
            </a:r>
            <a:r>
              <a:rPr lang="ru-RU" sz="2000" b="1" i="0" u="none" strike="noStrike" baseline="0" dirty="0" smtClean="0">
                <a:effectLst/>
              </a:rPr>
              <a:t>ЗЭПБ</a:t>
            </a:r>
            <a:r>
              <a:rPr lang="ru-RU" sz="2000" dirty="0" smtClean="0"/>
              <a:t> внесено Северо-Уральским управлением из 23 территориальных управлений</a:t>
            </a:r>
            <a:endParaRPr lang="ru-RU" sz="2000"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ru-RU"/>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761333536039855"/>
          <c:y val="0.2371631908343505"/>
          <c:w val="0.74570009017085959"/>
          <c:h val="0.42713153792456915"/>
        </c:manualLayout>
      </c:layout>
      <c:pie3DChart>
        <c:varyColors val="1"/>
        <c:ser>
          <c:idx val="0"/>
          <c:order val="0"/>
          <c:tx>
            <c:strRef>
              <c:f>Лист1!$B$1</c:f>
              <c:strCache>
                <c:ptCount val="1"/>
                <c:pt idx="0">
                  <c:v>Продажи</c:v>
                </c:pt>
              </c:strCache>
            </c:strRef>
          </c:tx>
          <c:dPt>
            <c:idx val="0"/>
            <c:bubble3D val="0"/>
            <c:spPr>
              <a:solidFill>
                <a:schemeClr val="bg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6">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0"/>
              <c:delete val="1"/>
              <c:extLst>
                <c:ext xmlns:c15="http://schemas.microsoft.com/office/drawing/2012/chart" uri="{CE6537A1-D6FC-4f65-9D91-7224C49458BB}"/>
              </c:extLst>
            </c:dLbl>
            <c:dLbl>
              <c:idx val="1"/>
              <c:layout>
                <c:manualLayout>
                  <c:x val="0.11487346044237978"/>
                  <c:y val="0.24499891726710141"/>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mn-lt"/>
                        <a:ea typeface="+mn-ea"/>
                        <a:cs typeface="+mn-cs"/>
                      </a:defRPr>
                    </a:pPr>
                    <a:r>
                      <a:rPr lang="en-US" dirty="0" smtClean="0">
                        <a:solidFill>
                          <a:schemeClr val="tx1"/>
                        </a:solidFill>
                      </a:rPr>
                      <a:t>10,1 %</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mn-lt"/>
                      <a:ea typeface="+mn-ea"/>
                      <a:cs typeface="+mn-cs"/>
                    </a:defRPr>
                  </a:pPr>
                  <a:endParaRPr lang="ru-RU"/>
                </a:p>
              </c:txPr>
              <c:dLblPos val="bestFit"/>
              <c:showLegendKey val="0"/>
              <c:showVal val="0"/>
              <c:showCatName val="0"/>
              <c:showSerName val="0"/>
              <c:showPercent val="1"/>
              <c:showBubbleSize val="0"/>
              <c:extLst>
                <c:ext xmlns:c15="http://schemas.microsoft.com/office/drawing/2012/chart" uri="{CE6537A1-D6FC-4f65-9D91-7224C49458BB}">
                  <c15:layout>
                    <c:manualLayout>
                      <c:w val="0.19451892296204812"/>
                      <c:h val="8.6977336168385821E-2"/>
                    </c:manualLayout>
                  </c15:layout>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ru-RU"/>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Внесено в Реестр по Ростехнадзору  610151 заключение</c:v>
                </c:pt>
                <c:pt idx="1">
                  <c:v>Внесено Северо-Уральским управлением Ростехнадзора 61817 заключений</c:v>
                </c:pt>
              </c:strCache>
            </c:strRef>
          </c:cat>
          <c:val>
            <c:numRef>
              <c:f>Лист1!$B$2:$B$3</c:f>
              <c:numCache>
                <c:formatCode>General</c:formatCode>
                <c:ptCount val="2"/>
                <c:pt idx="0">
                  <c:v>610151</c:v>
                </c:pt>
                <c:pt idx="1">
                  <c:v>61817</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8.2370818447073127E-2"/>
          <c:y val="0.67943376812950806"/>
          <c:w val="0.87493582584391216"/>
          <c:h val="0.29456890306346051"/>
        </c:manualLayout>
      </c:layout>
      <c:overlay val="0"/>
      <c:spPr>
        <a:solidFill>
          <a:schemeClr val="lt1">
            <a:alpha val="78000"/>
          </a:schemeClr>
        </a:solid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ru-RU"/>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51651308290848341"/>
          <c:y val="0"/>
          <c:w val="0.47657539699590817"/>
          <c:h val="0.78902068038343365"/>
        </c:manualLayout>
      </c:layout>
      <c:doughnutChart>
        <c:varyColors val="1"/>
        <c:dLbls>
          <c:showLegendKey val="0"/>
          <c:showVal val="0"/>
          <c:showCatName val="0"/>
          <c:showSerName val="0"/>
          <c:showPercent val="1"/>
          <c:showBubbleSize val="0"/>
          <c:showLeaderLines val="0"/>
        </c:dLbls>
        <c:firstSliceAng val="358"/>
        <c:holeSize val="31"/>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5.2921738257169733E-2"/>
          <c:y val="2.3120055039559682E-2"/>
          <c:w val="0.9462921916867717"/>
          <c:h val="0.90035504137019551"/>
        </c:manualLayout>
      </c:layout>
      <c:bar3DChart>
        <c:barDir val="col"/>
        <c:grouping val="stacked"/>
        <c:varyColors val="0"/>
        <c:ser>
          <c:idx val="0"/>
          <c:order val="0"/>
          <c:tx>
            <c:strRef>
              <c:f>Лист1!$B$1</c:f>
              <c:strCache>
                <c:ptCount val="1"/>
                <c:pt idx="0">
                  <c:v>ГЭН</c:v>
                </c:pt>
              </c:strCache>
            </c:strRef>
          </c:tx>
          <c:spPr>
            <a:solidFill>
              <a:srgbClr val="00B0F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Лист1!$A$2:$A$8</c:f>
              <c:strCache>
                <c:ptCount val="7"/>
                <c:pt idx="0">
                  <c:v>2010</c:v>
                </c:pt>
                <c:pt idx="1">
                  <c:v>…</c:v>
                </c:pt>
                <c:pt idx="2">
                  <c:v>2018</c:v>
                </c:pt>
                <c:pt idx="3">
                  <c:v>2019</c:v>
                </c:pt>
                <c:pt idx="4">
                  <c:v>2020</c:v>
                </c:pt>
                <c:pt idx="5">
                  <c:v>2021</c:v>
                </c:pt>
                <c:pt idx="6">
                  <c:v>2022</c:v>
                </c:pt>
              </c:strCache>
            </c:strRef>
          </c:cat>
          <c:val>
            <c:numRef>
              <c:f>Лист1!$B$2:$B$8</c:f>
              <c:numCache>
                <c:formatCode>General</c:formatCode>
                <c:ptCount val="7"/>
                <c:pt idx="0">
                  <c:v>5</c:v>
                </c:pt>
                <c:pt idx="2">
                  <c:v>11</c:v>
                </c:pt>
                <c:pt idx="3">
                  <c:v>12</c:v>
                </c:pt>
                <c:pt idx="4">
                  <c:v>9</c:v>
                </c:pt>
                <c:pt idx="5">
                  <c:v>8</c:v>
                </c:pt>
                <c:pt idx="6">
                  <c:v>8</c:v>
                </c:pt>
              </c:numCache>
            </c:numRef>
          </c:val>
        </c:ser>
        <c:ser>
          <c:idx val="1"/>
          <c:order val="1"/>
          <c:tx>
            <c:strRef>
              <c:f>Лист1!$C$1</c:f>
              <c:strCache>
                <c:ptCount val="1"/>
                <c:pt idx="0">
                  <c:v>ПБ</c:v>
                </c:pt>
              </c:strCache>
            </c:strRef>
          </c:tx>
          <c:spPr>
            <a:solidFill>
              <a:schemeClr val="accent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Лист1!$A$2:$A$8</c:f>
              <c:strCache>
                <c:ptCount val="7"/>
                <c:pt idx="0">
                  <c:v>2010</c:v>
                </c:pt>
                <c:pt idx="1">
                  <c:v>…</c:v>
                </c:pt>
                <c:pt idx="2">
                  <c:v>2018</c:v>
                </c:pt>
                <c:pt idx="3">
                  <c:v>2019</c:v>
                </c:pt>
                <c:pt idx="4">
                  <c:v>2020</c:v>
                </c:pt>
                <c:pt idx="5">
                  <c:v>2021</c:v>
                </c:pt>
                <c:pt idx="6">
                  <c:v>2022</c:v>
                </c:pt>
              </c:strCache>
            </c:strRef>
          </c:cat>
          <c:val>
            <c:numRef>
              <c:f>Лист1!$C$2:$C$8</c:f>
              <c:numCache>
                <c:formatCode>General</c:formatCode>
                <c:ptCount val="7"/>
                <c:pt idx="0">
                  <c:v>9</c:v>
                </c:pt>
                <c:pt idx="2">
                  <c:v>17</c:v>
                </c:pt>
                <c:pt idx="3">
                  <c:v>16</c:v>
                </c:pt>
                <c:pt idx="4">
                  <c:v>8</c:v>
                </c:pt>
                <c:pt idx="5">
                  <c:v>9</c:v>
                </c:pt>
                <c:pt idx="6">
                  <c:v>9</c:v>
                </c:pt>
              </c:numCache>
            </c:numRef>
          </c:val>
        </c:ser>
        <c:ser>
          <c:idx val="2"/>
          <c:order val="2"/>
          <c:tx>
            <c:strRef>
              <c:f>Лист1!$D$1</c:f>
              <c:strCache>
                <c:ptCount val="1"/>
                <c:pt idx="0">
                  <c:v>ГСН</c:v>
                </c:pt>
              </c:strCache>
            </c:strRef>
          </c:tx>
          <c:spPr>
            <a:solidFill>
              <a:srgbClr val="7030A0"/>
            </a:solidFill>
          </c:spPr>
          <c:invertIfNegative val="0"/>
          <c:dLbls>
            <c:dLbl>
              <c:idx val="0"/>
              <c:layout/>
              <c:tx>
                <c:rich>
                  <a:bodyPr/>
                  <a:lstStyle/>
                  <a:p>
                    <a:fld id="{864919D4-B149-44F7-98B9-93CB9EB3EBF6}"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EF8848F1-5AA4-4CCB-A1F5-4292D1D3F253}"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0F270D81-0C72-4F56-A409-2C3071BAC527}"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fld id="{5ED62368-0839-4C22-B9B3-989F51AD2026}"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tx>
                <c:rich>
                  <a:bodyPr/>
                  <a:lstStyle/>
                  <a:p>
                    <a:fld id="{CB9CD736-4E44-4254-980D-162DEED07711}"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tx>
                <c:rich>
                  <a:bodyPr/>
                  <a:lstStyle/>
                  <a:p>
                    <a:fld id="{B5A74259-CBEE-46D2-9213-B653837C371D}"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2010</c:v>
                </c:pt>
                <c:pt idx="1">
                  <c:v>…</c:v>
                </c:pt>
                <c:pt idx="2">
                  <c:v>2018</c:v>
                </c:pt>
                <c:pt idx="3">
                  <c:v>2019</c:v>
                </c:pt>
                <c:pt idx="4">
                  <c:v>2020</c:v>
                </c:pt>
                <c:pt idx="5">
                  <c:v>2021</c:v>
                </c:pt>
                <c:pt idx="6">
                  <c:v>2022</c:v>
                </c:pt>
              </c:strCache>
            </c:strRef>
          </c:cat>
          <c:val>
            <c:numRef>
              <c:f>Лист1!$D$2:$D$8</c:f>
              <c:numCache>
                <c:formatCode>General</c:formatCode>
                <c:ptCount val="7"/>
                <c:pt idx="0">
                  <c:v>2</c:v>
                </c:pt>
                <c:pt idx="2">
                  <c:v>6</c:v>
                </c:pt>
                <c:pt idx="3">
                  <c:v>3</c:v>
                </c:pt>
                <c:pt idx="4">
                  <c:v>3</c:v>
                </c:pt>
                <c:pt idx="5">
                  <c:v>4</c:v>
                </c:pt>
                <c:pt idx="6">
                  <c:v>3</c:v>
                </c:pt>
              </c:numCache>
            </c:numRef>
          </c:val>
        </c:ser>
        <c:dLbls>
          <c:showLegendKey val="0"/>
          <c:showVal val="0"/>
          <c:showCatName val="0"/>
          <c:showSerName val="0"/>
          <c:showPercent val="0"/>
          <c:showBubbleSize val="0"/>
        </c:dLbls>
        <c:gapWidth val="0"/>
        <c:shape val="cylinder"/>
        <c:axId val="369734832"/>
        <c:axId val="369735224"/>
        <c:axId val="0"/>
      </c:bar3DChart>
      <c:catAx>
        <c:axId val="369734832"/>
        <c:scaling>
          <c:orientation val="minMax"/>
        </c:scaling>
        <c:delete val="0"/>
        <c:axPos val="b"/>
        <c:numFmt formatCode="General" sourceLinked="1"/>
        <c:majorTickMark val="out"/>
        <c:minorTickMark val="none"/>
        <c:tickLblPos val="nextTo"/>
        <c:crossAx val="369735224"/>
        <c:crosses val="autoZero"/>
        <c:auto val="1"/>
        <c:lblAlgn val="ctr"/>
        <c:lblOffset val="100"/>
        <c:noMultiLvlLbl val="0"/>
      </c:catAx>
      <c:valAx>
        <c:axId val="369735224"/>
        <c:scaling>
          <c:orientation val="minMax"/>
        </c:scaling>
        <c:delete val="0"/>
        <c:axPos val="l"/>
        <c:majorGridlines/>
        <c:minorGridlines/>
        <c:numFmt formatCode="General" sourceLinked="1"/>
        <c:majorTickMark val="out"/>
        <c:minorTickMark val="none"/>
        <c:tickLblPos val="nextTo"/>
        <c:crossAx val="369734832"/>
        <c:crosses val="autoZero"/>
        <c:crossBetween val="between"/>
      </c:valAx>
      <c:spPr>
        <a:ln>
          <a:solidFill>
            <a:schemeClr val="accent1">
              <a:alpha val="88000"/>
            </a:schemeClr>
          </a:solidFill>
        </a:ln>
      </c:spPr>
    </c:plotArea>
    <c:legend>
      <c:legendPos val="b"/>
      <c:layout>
        <c:manualLayout>
          <c:xMode val="edge"/>
          <c:yMode val="edge"/>
          <c:x val="0"/>
          <c:y val="0.9028088280556914"/>
          <c:w val="0.41928475363355638"/>
          <c:h val="9.7191171944308638E-2"/>
        </c:manualLayout>
      </c:layout>
      <c:overlay val="0"/>
      <c:txPr>
        <a:bodyPr/>
        <a:lstStyle/>
        <a:p>
          <a:pPr>
            <a:defRPr sz="20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0.15893501494896731"/>
          <c:y val="6.3421883076626245E-2"/>
          <c:w val="0.81348736210866346"/>
          <c:h val="0.7884889353475234"/>
        </c:manualLayout>
      </c:layout>
      <c:bar3DChart>
        <c:barDir val="col"/>
        <c:grouping val="stacked"/>
        <c:varyColors val="0"/>
        <c:ser>
          <c:idx val="0"/>
          <c:order val="0"/>
          <c:tx>
            <c:strRef>
              <c:f>Лист1!$B$1:$D$1</c:f>
              <c:strCache>
                <c:ptCount val="1"/>
                <c:pt idx="0">
                  <c:v>ТО ХМАО ЯНАО</c:v>
                </c:pt>
              </c:strCache>
            </c:strRef>
          </c:tx>
          <c:spPr>
            <a:solidFill>
              <a:srgbClr val="FF99CC"/>
            </a:solidFill>
          </c:spPr>
          <c:invertIfNegative val="0"/>
          <c:dPt>
            <c:idx val="0"/>
            <c:invertIfNegative val="0"/>
            <c:bubble3D val="0"/>
            <c:spPr>
              <a:solidFill>
                <a:schemeClr val="accent6">
                  <a:lumMod val="50000"/>
                </a:schemeClr>
              </a:solidFill>
            </c:spPr>
          </c:dPt>
          <c:dPt>
            <c:idx val="1"/>
            <c:invertIfNegative val="0"/>
            <c:bubble3D val="0"/>
            <c:spPr>
              <a:solidFill>
                <a:schemeClr val="accent6">
                  <a:lumMod val="50000"/>
                </a:schemeClr>
              </a:solidFill>
              <a:effectLst>
                <a:outerShdw blurRad="38100" dist="25400" dir="5400000" algn="t" rotWithShape="0">
                  <a:srgbClr val="000000">
                    <a:alpha val="54000"/>
                  </a:srgbClr>
                </a:outerShdw>
              </a:effectLst>
            </c:spPr>
          </c:dPt>
          <c:dPt>
            <c:idx val="2"/>
            <c:invertIfNegative val="0"/>
            <c:bubble3D val="0"/>
            <c:spPr>
              <a:solidFill>
                <a:schemeClr val="accent6">
                  <a:lumMod val="50000"/>
                </a:schemeClr>
              </a:solidFill>
            </c:spPr>
          </c:dPt>
          <c:dLbls>
            <c:dLbl>
              <c:idx val="0"/>
              <c:layout>
                <c:manualLayout>
                  <c:x val="3.5460840578714042E-2"/>
                  <c:y val="-5.2211149012537865E-2"/>
                </c:manualLayout>
              </c:layout>
              <c:tx>
                <c:rich>
                  <a:bodyPr/>
                  <a:lstStyle/>
                  <a:p>
                    <a:r>
                      <a:rPr lang="en-US" dirty="0" smtClean="0">
                        <a:solidFill>
                          <a:schemeClr val="bg2">
                            <a:lumMod val="90000"/>
                          </a:schemeClr>
                        </a:solidFill>
                      </a:rPr>
                      <a:t>441</a:t>
                    </a:r>
                    <a:endParaRPr lang="en-US" dirty="0">
                      <a:solidFill>
                        <a:schemeClr val="bg2">
                          <a:lumMod val="90000"/>
                        </a:schemeClr>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5460840578714042E-2"/>
                  <c:y val="-6.6134122082547889E-2"/>
                </c:manualLayout>
              </c:layout>
              <c:tx>
                <c:rich>
                  <a:bodyPr wrap="square" lIns="38100" tIns="19050" rIns="38100" bIns="19050" anchor="ctr">
                    <a:spAutoFit/>
                  </a:bodyPr>
                  <a:lstStyle/>
                  <a:p>
                    <a:pPr>
                      <a:defRPr baseline="0">
                        <a:solidFill>
                          <a:schemeClr val="bg2">
                            <a:lumMod val="90000"/>
                          </a:schemeClr>
                        </a:solidFill>
                      </a:defRPr>
                    </a:pPr>
                    <a:r>
                      <a:rPr lang="en-US" dirty="0" smtClean="0">
                        <a:solidFill>
                          <a:schemeClr val="bg2">
                            <a:lumMod val="90000"/>
                          </a:schemeClr>
                        </a:solidFill>
                      </a:rPr>
                      <a:t>573</a:t>
                    </a:r>
                    <a:endParaRPr lang="en-US" dirty="0">
                      <a:solidFill>
                        <a:schemeClr val="bg2">
                          <a:lumMod val="90000"/>
                        </a:schemeClr>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27756967593388E-2"/>
                  <c:y val="-1.0442229802507561E-2"/>
                </c:manualLayout>
              </c:layout>
              <c:tx>
                <c:rich>
                  <a:bodyPr wrap="square" lIns="38100" tIns="19050" rIns="38100" bIns="19050" anchor="ctr">
                    <a:spAutoFit/>
                  </a:bodyPr>
                  <a:lstStyle/>
                  <a:p>
                    <a:pPr>
                      <a:defRPr baseline="0">
                        <a:solidFill>
                          <a:schemeClr val="bg2">
                            <a:lumMod val="90000"/>
                          </a:schemeClr>
                        </a:solidFill>
                      </a:defRPr>
                    </a:pPr>
                    <a:r>
                      <a:rPr lang="en-US" dirty="0" smtClean="0">
                        <a:solidFill>
                          <a:schemeClr val="bg2">
                            <a:lumMod val="90000"/>
                          </a:schemeClr>
                        </a:solidFill>
                      </a:rPr>
                      <a:t>412</a:t>
                    </a:r>
                    <a:endParaRPr lang="en-US" dirty="0">
                      <a:solidFill>
                        <a:schemeClr val="bg2">
                          <a:lumMod val="90000"/>
                        </a:schemeClr>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aseline="0">
                    <a:solidFill>
                      <a:srgbClr val="7030A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2020 г.</c:v>
                </c:pt>
                <c:pt idx="1">
                  <c:v>2021 г.</c:v>
                </c:pt>
                <c:pt idx="2">
                  <c:v>2022 г.</c:v>
                </c:pt>
              </c:strCache>
            </c:strRef>
          </c:cat>
          <c:val>
            <c:numRef>
              <c:f>Лист1!$B$2:$B$4</c:f>
              <c:numCache>
                <c:formatCode>General</c:formatCode>
                <c:ptCount val="3"/>
                <c:pt idx="0">
                  <c:v>441</c:v>
                </c:pt>
                <c:pt idx="1">
                  <c:v>537</c:v>
                </c:pt>
                <c:pt idx="2">
                  <c:v>576</c:v>
                </c:pt>
              </c:numCache>
            </c:numRef>
          </c:val>
        </c:ser>
        <c:ser>
          <c:idx val="1"/>
          <c:order val="1"/>
          <c:tx>
            <c:strRef>
              <c:f>Лист1!$C$1</c:f>
              <c:strCache>
                <c:ptCount val="1"/>
                <c:pt idx="0">
                  <c:v>ХМАО</c:v>
                </c:pt>
              </c:strCache>
            </c:strRef>
          </c:tx>
          <c:spPr>
            <a:solidFill>
              <a:schemeClr val="accent2">
                <a:lumMod val="75000"/>
              </a:schemeClr>
            </a:solidFill>
          </c:spPr>
          <c:invertIfNegative val="0"/>
          <c:dLbls>
            <c:dLbl>
              <c:idx val="0"/>
              <c:layout>
                <c:manualLayout>
                  <c:x val="4.091635451390082E-2"/>
                  <c:y val="0"/>
                </c:manualLayout>
              </c:layout>
              <c:tx>
                <c:rich>
                  <a:bodyPr/>
                  <a:lstStyle/>
                  <a:p>
                    <a:r>
                      <a:rPr lang="en-US" dirty="0" smtClean="0"/>
                      <a:t>178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822055740747005E-2"/>
                  <c:y val="3.9976473464402957E-3"/>
                </c:manualLayout>
              </c:layout>
              <c:tx>
                <c:rich>
                  <a:bodyPr/>
                  <a:lstStyle/>
                  <a:p>
                    <a:r>
                      <a:rPr lang="en-US" dirty="0" smtClean="0"/>
                      <a:t>116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27756967593388E-2"/>
                  <c:y val="3.1906444699467916E-17"/>
                </c:manualLayout>
              </c:layout>
              <c:tx>
                <c:rich>
                  <a:bodyPr/>
                  <a:lstStyle/>
                  <a:p>
                    <a:r>
                      <a:rPr lang="en-US" dirty="0" smtClean="0"/>
                      <a:t>128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aseline="0">
                    <a:solidFill>
                      <a:schemeClr val="tx1"/>
                    </a:solidFill>
                  </a:defRPr>
                </a:pPr>
                <a:endParaRPr lang="ru-RU"/>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Лист1!$A$2:$A$4</c:f>
              <c:strCache>
                <c:ptCount val="3"/>
                <c:pt idx="0">
                  <c:v>2020 г.</c:v>
                </c:pt>
                <c:pt idx="1">
                  <c:v>2021 г.</c:v>
                </c:pt>
                <c:pt idx="2">
                  <c:v>2022 г.</c:v>
                </c:pt>
              </c:strCache>
            </c:strRef>
          </c:cat>
          <c:val>
            <c:numRef>
              <c:f>Лист1!$C$2:$C$4</c:f>
              <c:numCache>
                <c:formatCode>General</c:formatCode>
                <c:ptCount val="3"/>
                <c:pt idx="0">
                  <c:v>178</c:v>
                </c:pt>
                <c:pt idx="1">
                  <c:v>116</c:v>
                </c:pt>
                <c:pt idx="2">
                  <c:v>174</c:v>
                </c:pt>
              </c:numCache>
            </c:numRef>
          </c:val>
        </c:ser>
        <c:ser>
          <c:idx val="2"/>
          <c:order val="2"/>
          <c:tx>
            <c:strRef>
              <c:f>Лист1!$D$1</c:f>
              <c:strCache>
                <c:ptCount val="1"/>
                <c:pt idx="0">
                  <c:v>ЯНАО</c:v>
                </c:pt>
              </c:strCache>
            </c:strRef>
          </c:tx>
          <c:spPr>
            <a:solidFill>
              <a:srgbClr val="6845FD"/>
            </a:solidFill>
          </c:spPr>
          <c:invertIfNegative val="0"/>
          <c:dLbls>
            <c:dLbl>
              <c:idx val="0"/>
              <c:layout>
                <c:manualLayout>
                  <c:x val="3.5460840578713994E-2"/>
                  <c:y val="0"/>
                </c:manualLayout>
              </c:layout>
              <c:tx>
                <c:rich>
                  <a:bodyPr/>
                  <a:lstStyle/>
                  <a:p>
                    <a:r>
                      <a:rPr lang="en-US" dirty="0" smtClean="0"/>
                      <a:t>50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822055740747106E-2"/>
                  <c:y val="-1.7748501772986505E-2"/>
                </c:manualLayout>
              </c:layout>
              <c:tx>
                <c:rich>
                  <a:bodyPr/>
                  <a:lstStyle/>
                  <a:p>
                    <a:r>
                      <a:rPr lang="en-US" dirty="0" smtClean="0"/>
                      <a:t>48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549812708340491E-2"/>
                  <c:y val="-3.532433675396298E-2"/>
                </c:manualLayout>
              </c:layout>
              <c:tx>
                <c:rich>
                  <a:bodyPr/>
                  <a:lstStyle/>
                  <a:p>
                    <a:r>
                      <a:rPr lang="en-US" dirty="0" smtClean="0"/>
                      <a:t>42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fld id="{0F270D81-0C72-4F56-A409-2C3071BAC527}"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tx>
                <c:rich>
                  <a:bodyPr/>
                  <a:lstStyle/>
                  <a:p>
                    <a:fld id="{5ED62368-0839-4C22-B9B3-989F51AD2026}"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tx>
                <c:rich>
                  <a:bodyPr/>
                  <a:lstStyle/>
                  <a:p>
                    <a:fld id="{CB9CD736-4E44-4254-980D-162DEED07711}"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6"/>
              <c:tx>
                <c:rich>
                  <a:bodyPr/>
                  <a:lstStyle/>
                  <a:p>
                    <a:fld id="{B5A74259-CBEE-46D2-9213-B653837C371D}"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baseline="0">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2020 г.</c:v>
                </c:pt>
                <c:pt idx="1">
                  <c:v>2021 г.</c:v>
                </c:pt>
                <c:pt idx="2">
                  <c:v>2022 г.</c:v>
                </c:pt>
              </c:strCache>
            </c:strRef>
          </c:cat>
          <c:val>
            <c:numRef>
              <c:f>Лист1!$D$2:$D$4</c:f>
              <c:numCache>
                <c:formatCode>General</c:formatCode>
                <c:ptCount val="3"/>
                <c:pt idx="0">
                  <c:v>50</c:v>
                </c:pt>
                <c:pt idx="1">
                  <c:v>48</c:v>
                </c:pt>
                <c:pt idx="2">
                  <c:v>61</c:v>
                </c:pt>
              </c:numCache>
            </c:numRef>
          </c:val>
        </c:ser>
        <c:dLbls>
          <c:showLegendKey val="0"/>
          <c:showVal val="0"/>
          <c:showCatName val="0"/>
          <c:showSerName val="0"/>
          <c:showPercent val="0"/>
          <c:showBubbleSize val="0"/>
        </c:dLbls>
        <c:gapWidth val="7"/>
        <c:gapDepth val="20"/>
        <c:shape val="cylinder"/>
        <c:axId val="369736008"/>
        <c:axId val="369736400"/>
        <c:axId val="0"/>
      </c:bar3DChart>
      <c:catAx>
        <c:axId val="369736008"/>
        <c:scaling>
          <c:orientation val="minMax"/>
        </c:scaling>
        <c:delete val="0"/>
        <c:axPos val="b"/>
        <c:numFmt formatCode="General" sourceLinked="1"/>
        <c:majorTickMark val="out"/>
        <c:minorTickMark val="none"/>
        <c:tickLblPos val="nextTo"/>
        <c:txPr>
          <a:bodyPr rot="-660000"/>
          <a:lstStyle/>
          <a:p>
            <a:pPr>
              <a:defRPr sz="1300" baseline="0"/>
            </a:pPr>
            <a:endParaRPr lang="ru-RU"/>
          </a:p>
        </c:txPr>
        <c:crossAx val="369736400"/>
        <c:crossesAt val="1"/>
        <c:auto val="1"/>
        <c:lblAlgn val="ctr"/>
        <c:lblOffset val="100"/>
        <c:noMultiLvlLbl val="0"/>
      </c:catAx>
      <c:valAx>
        <c:axId val="369736400"/>
        <c:scaling>
          <c:orientation val="minMax"/>
          <c:max val="850"/>
          <c:min val="50"/>
        </c:scaling>
        <c:delete val="0"/>
        <c:axPos val="l"/>
        <c:majorGridlines/>
        <c:numFmt formatCode="General" sourceLinked="1"/>
        <c:majorTickMark val="out"/>
        <c:minorTickMark val="none"/>
        <c:tickLblPos val="nextTo"/>
        <c:spPr>
          <a:ln/>
        </c:spPr>
        <c:txPr>
          <a:bodyPr/>
          <a:lstStyle/>
          <a:p>
            <a:pPr>
              <a:defRPr sz="1300" baseline="0"/>
            </a:pPr>
            <a:endParaRPr lang="ru-RU"/>
          </a:p>
        </c:txPr>
        <c:crossAx val="369736008"/>
        <c:crosses val="autoZero"/>
        <c:crossBetween val="between"/>
        <c:majorUnit val="100"/>
      </c:valAx>
      <c:spPr>
        <a:ln>
          <a:solidFill>
            <a:schemeClr val="accent1">
              <a:alpha val="88000"/>
            </a:schemeClr>
          </a:solidFill>
        </a:ln>
      </c:spPr>
    </c:plotArea>
    <c:plotVisOnly val="1"/>
    <c:dispBlanksAs val="gap"/>
    <c:showDLblsOverMax val="0"/>
  </c:chart>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950298962415822E-3"/>
          <c:y val="2.8717711230072284E-2"/>
          <c:w val="0.9539093422826852"/>
          <c:h val="0.81885704413799154"/>
        </c:manualLayout>
      </c:layout>
      <c:barChart>
        <c:barDir val="col"/>
        <c:grouping val="clustered"/>
        <c:varyColors val="0"/>
        <c:ser>
          <c:idx val="0"/>
          <c:order val="0"/>
          <c:tx>
            <c:strRef>
              <c:f>Лист1!$A$2</c:f>
              <c:strCache>
                <c:ptCount val="1"/>
                <c:pt idx="0">
                  <c:v>Юг Тюменской обл</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Лист1!$B$1:$D$1</c:f>
              <c:strCache>
                <c:ptCount val="3"/>
                <c:pt idx="0">
                  <c:v>2020</c:v>
                </c:pt>
                <c:pt idx="1">
                  <c:v>2021</c:v>
                </c:pt>
                <c:pt idx="2">
                  <c:v>2022</c:v>
                </c:pt>
              </c:strCache>
            </c:strRef>
          </c:cat>
          <c:val>
            <c:numRef>
              <c:f>Лист1!$B$2:$D$2</c:f>
              <c:numCache>
                <c:formatCode>General</c:formatCode>
                <c:ptCount val="3"/>
                <c:pt idx="0">
                  <c:v>1</c:v>
                </c:pt>
                <c:pt idx="1">
                  <c:v>2</c:v>
                </c:pt>
                <c:pt idx="2">
                  <c:v>6</c:v>
                </c:pt>
              </c:numCache>
            </c:numRef>
          </c:val>
        </c:ser>
        <c:ser>
          <c:idx val="1"/>
          <c:order val="1"/>
          <c:tx>
            <c:strRef>
              <c:f>Лист1!$A$3</c:f>
              <c:strCache>
                <c:ptCount val="1"/>
                <c:pt idx="0">
                  <c:v>ХМАО</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Лист1!$B$1:$D$1</c:f>
              <c:strCache>
                <c:ptCount val="3"/>
                <c:pt idx="0">
                  <c:v>2020</c:v>
                </c:pt>
                <c:pt idx="1">
                  <c:v>2021</c:v>
                </c:pt>
                <c:pt idx="2">
                  <c:v>2022</c:v>
                </c:pt>
              </c:strCache>
            </c:strRef>
          </c:cat>
          <c:val>
            <c:numRef>
              <c:f>Лист1!$B$3:$D$3</c:f>
              <c:numCache>
                <c:formatCode>General</c:formatCode>
                <c:ptCount val="3"/>
                <c:pt idx="0">
                  <c:v>4</c:v>
                </c:pt>
                <c:pt idx="1">
                  <c:v>4</c:v>
                </c:pt>
                <c:pt idx="2">
                  <c:v>5</c:v>
                </c:pt>
              </c:numCache>
            </c:numRef>
          </c:val>
        </c:ser>
        <c:ser>
          <c:idx val="2"/>
          <c:order val="2"/>
          <c:tx>
            <c:strRef>
              <c:f>Лист1!$A$4</c:f>
              <c:strCache>
                <c:ptCount val="1"/>
                <c:pt idx="0">
                  <c:v>ЯНАО</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Лист1!$B$1:$D$1</c:f>
              <c:strCache>
                <c:ptCount val="3"/>
                <c:pt idx="0">
                  <c:v>2020</c:v>
                </c:pt>
                <c:pt idx="1">
                  <c:v>2021</c:v>
                </c:pt>
                <c:pt idx="2">
                  <c:v>2022</c:v>
                </c:pt>
              </c:strCache>
            </c:strRef>
          </c:cat>
          <c:val>
            <c:numRef>
              <c:f>Лист1!$B$4:$D$4</c:f>
              <c:numCache>
                <c:formatCode>General</c:formatCode>
                <c:ptCount val="3"/>
                <c:pt idx="1">
                  <c:v>3</c:v>
                </c:pt>
                <c:pt idx="2">
                  <c:v>1</c:v>
                </c:pt>
              </c:numCache>
            </c:numRef>
          </c:val>
        </c:ser>
        <c:ser>
          <c:idx val="3"/>
          <c:order val="3"/>
          <c:tx>
            <c:strRef>
              <c:f>Лист1!$A$5</c:f>
              <c:strCache>
                <c:ptCount val="1"/>
                <c:pt idx="0">
                  <c:v>Томская область</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Лист1!$B$1:$D$1</c:f>
              <c:strCache>
                <c:ptCount val="3"/>
                <c:pt idx="0">
                  <c:v>2020</c:v>
                </c:pt>
                <c:pt idx="1">
                  <c:v>2021</c:v>
                </c:pt>
                <c:pt idx="2">
                  <c:v>2022</c:v>
                </c:pt>
              </c:strCache>
            </c:strRef>
          </c:cat>
          <c:val>
            <c:numRef>
              <c:f>Лист1!$B$5:$D$5</c:f>
              <c:numCache>
                <c:formatCode>General</c:formatCode>
                <c:ptCount val="3"/>
                <c:pt idx="0">
                  <c:v>1</c:v>
                </c:pt>
              </c:numCache>
            </c:numRef>
          </c:val>
        </c:ser>
        <c:dLbls>
          <c:dLblPos val="outEnd"/>
          <c:showLegendKey val="0"/>
          <c:showVal val="1"/>
          <c:showCatName val="0"/>
          <c:showSerName val="0"/>
          <c:showPercent val="0"/>
          <c:showBubbleSize val="0"/>
        </c:dLbls>
        <c:gapWidth val="219"/>
        <c:overlap val="-27"/>
        <c:axId val="363847144"/>
        <c:axId val="363847536"/>
      </c:barChart>
      <c:catAx>
        <c:axId val="363847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363847536"/>
        <c:crosses val="autoZero"/>
        <c:auto val="1"/>
        <c:lblAlgn val="ctr"/>
        <c:lblOffset val="100"/>
        <c:noMultiLvlLbl val="0"/>
      </c:catAx>
      <c:valAx>
        <c:axId val="3638475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3847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4.xml.rels><?xml version="1.0" encoding="UTF-8" standalone="yes"?>
<Relationships xmlns="http://schemas.openxmlformats.org/package/2006/relationships"><Relationship Id="rId3" Type="http://schemas.openxmlformats.org/officeDocument/2006/relationships/hyperlink" Target="kodeks://link/d?nd=901807667&amp;prevdoc=542643651&amp;mark=000000000000000000000000000000000000000000000000007DC0K6;&amp;point=mark=000000000000000000000000000000000000000000000000007DC0K6;&amp;prevdoc=902011984&amp;r=0&amp;point=mark=00000000000000000000000000000000000000000000000000A9Q0NP" TargetMode="External"/><Relationship Id="rId2" Type="http://schemas.openxmlformats.org/officeDocument/2006/relationships/hyperlink" Target="kodeks://link/d?nd=901807667&amp;prevdoc=542643651&amp;mark=000000000000000000000000000000000000000000000000007DC0K6;&amp;point=mark=000000000000000000000000000000000000000000000000007DC0K6;&amp;prevdoc=902011984&amp;r=0&amp;point=mark=00000000000000000000000000000000000000000000000000A760N9" TargetMode="External"/><Relationship Id="rId1" Type="http://schemas.openxmlformats.org/officeDocument/2006/relationships/hyperlink" Target="kodeks://link/d?nd=9046058&amp;prevdoc=542643651&amp;mark=000000000000000000000000000000000000000000000000007DC0K6;&amp;point=mark=000000000000000000000000000000000000000000000000007DC0K6;&amp;prevdoc=902011984&amp;r=0&amp;point=mark=0000000000000000000000000000000000000000000000000064U0I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08460-118E-474A-A5A6-743C7400F18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BA8701C4-E1CC-46A2-87AC-768D7F7C1BE2}">
      <dgm:prSet phldrT="[Текст]" custT="1"/>
      <dgm:spPr/>
      <dgm:t>
        <a:bodyPr/>
        <a:lstStyle/>
        <a:p>
          <a:r>
            <a:rPr lang="ru-RU" sz="2000" dirty="0">
              <a:latin typeface="+mj-lt"/>
            </a:rPr>
            <a:t>Федеральный государственный надзор в области промышленной безопасности</a:t>
          </a:r>
        </a:p>
      </dgm:t>
    </dgm:pt>
    <dgm:pt modelId="{BD7FAEDD-61D5-4293-B7A1-17EF8CE87940}" type="parTrans" cxnId="{49FE243E-E05A-49EB-9B5F-E8B4D3FFE6E9}">
      <dgm:prSet custT="1"/>
      <dgm:spPr/>
      <dgm:t>
        <a:bodyPr/>
        <a:lstStyle/>
        <a:p>
          <a:endParaRPr lang="ru-RU" sz="2000" dirty="0">
            <a:latin typeface="+mj-lt"/>
          </a:endParaRPr>
        </a:p>
      </dgm:t>
    </dgm:pt>
    <dgm:pt modelId="{E1CDB59C-51E7-44F4-9AE8-DCEBC0B12575}" type="sibTrans" cxnId="{49FE243E-E05A-49EB-9B5F-E8B4D3FFE6E9}">
      <dgm:prSet/>
      <dgm:spPr/>
      <dgm:t>
        <a:bodyPr/>
        <a:lstStyle/>
        <a:p>
          <a:endParaRPr lang="ru-RU" sz="2000">
            <a:latin typeface="+mj-lt"/>
          </a:endParaRPr>
        </a:p>
      </dgm:t>
    </dgm:pt>
    <dgm:pt modelId="{4D43DBEB-7324-4673-B08E-B1021752FBD5}">
      <dgm:prSet phldrT="[Текст]" custT="1"/>
      <dgm:spPr/>
      <dgm:t>
        <a:bodyPr/>
        <a:lstStyle/>
        <a:p>
          <a:r>
            <a:rPr lang="ru-RU" sz="2000" dirty="0">
              <a:latin typeface="+mj-lt"/>
            </a:rPr>
            <a:t>Федеральный государственный энергетический надзор</a:t>
          </a:r>
        </a:p>
      </dgm:t>
    </dgm:pt>
    <dgm:pt modelId="{E1182598-54B3-47DF-AD98-006262289C0B}" type="parTrans" cxnId="{567E8EE7-C49C-4155-B32B-F7401879C7BD}">
      <dgm:prSet custT="1"/>
      <dgm:spPr/>
      <dgm:t>
        <a:bodyPr/>
        <a:lstStyle/>
        <a:p>
          <a:endParaRPr lang="ru-RU" sz="2000" dirty="0">
            <a:latin typeface="+mj-lt"/>
          </a:endParaRPr>
        </a:p>
      </dgm:t>
    </dgm:pt>
    <dgm:pt modelId="{F25B8C2F-85E7-40A7-92D2-B73E135F0F98}" type="sibTrans" cxnId="{567E8EE7-C49C-4155-B32B-F7401879C7BD}">
      <dgm:prSet/>
      <dgm:spPr/>
      <dgm:t>
        <a:bodyPr/>
        <a:lstStyle/>
        <a:p>
          <a:endParaRPr lang="ru-RU" sz="2000">
            <a:latin typeface="+mj-lt"/>
          </a:endParaRPr>
        </a:p>
      </dgm:t>
    </dgm:pt>
    <dgm:pt modelId="{322890F4-8775-4EE5-BA8F-8BD566B3F96C}">
      <dgm:prSet custT="1"/>
      <dgm:spPr/>
      <dgm:t>
        <a:bodyPr/>
        <a:lstStyle/>
        <a:p>
          <a:r>
            <a:rPr lang="ru-RU" sz="2000" dirty="0">
              <a:latin typeface="+mj-lt"/>
            </a:rPr>
            <a:t>Федеральный государственный надзор в области безопасности гидротехнических сооружений</a:t>
          </a:r>
        </a:p>
      </dgm:t>
    </dgm:pt>
    <dgm:pt modelId="{04AD8118-2833-4C2B-8F66-F72B6D25BD88}" type="parTrans" cxnId="{0B2D5A6B-79F3-4A01-8BFD-C8CDE70651CA}">
      <dgm:prSet custT="1"/>
      <dgm:spPr>
        <a:ln>
          <a:noFill/>
        </a:ln>
      </dgm:spPr>
      <dgm:t>
        <a:bodyPr/>
        <a:lstStyle/>
        <a:p>
          <a:endParaRPr lang="ru-RU" sz="2000" dirty="0">
            <a:latin typeface="+mj-lt"/>
          </a:endParaRPr>
        </a:p>
      </dgm:t>
    </dgm:pt>
    <dgm:pt modelId="{99763C9A-28F0-4400-8C6C-3C632AF36CE6}" type="sibTrans" cxnId="{0B2D5A6B-79F3-4A01-8BFD-C8CDE70651CA}">
      <dgm:prSet/>
      <dgm:spPr/>
      <dgm:t>
        <a:bodyPr/>
        <a:lstStyle/>
        <a:p>
          <a:endParaRPr lang="ru-RU" sz="2000">
            <a:latin typeface="+mj-lt"/>
          </a:endParaRPr>
        </a:p>
      </dgm:t>
    </dgm:pt>
    <dgm:pt modelId="{2D257E7D-70E2-43C9-9608-173EFB5CA9C3}">
      <dgm:prSet custT="1"/>
      <dgm:spPr/>
      <dgm:t>
        <a:bodyPr/>
        <a:lstStyle/>
        <a:p>
          <a:pPr>
            <a:lnSpc>
              <a:spcPct val="100000"/>
            </a:lnSpc>
            <a:spcAft>
              <a:spcPts val="0"/>
            </a:spcAft>
          </a:pPr>
          <a:r>
            <a:rPr lang="ru-RU" sz="1800" dirty="0">
              <a:latin typeface="+mj-lt"/>
            </a:rPr>
            <a:t>Федеральный государственный строительный надзор ,</a:t>
          </a:r>
        </a:p>
        <a:p>
          <a:pPr>
            <a:lnSpc>
              <a:spcPct val="100000"/>
            </a:lnSpc>
            <a:spcAft>
              <a:spcPts val="0"/>
            </a:spcAft>
          </a:pPr>
          <a:r>
            <a:rPr lang="ru-RU" sz="1800" dirty="0">
              <a:latin typeface="+mj-lt"/>
            </a:rPr>
            <a:t>Федеральный государственный надзор за СРО</a:t>
          </a:r>
        </a:p>
      </dgm:t>
    </dgm:pt>
    <dgm:pt modelId="{0A991C61-058E-48CC-9F5C-9D312685C388}" type="parTrans" cxnId="{599EFDC0-BE48-4E09-97FD-3A59BDB9290D}">
      <dgm:prSet custT="1"/>
      <dgm:spPr/>
      <dgm:t>
        <a:bodyPr/>
        <a:lstStyle/>
        <a:p>
          <a:endParaRPr lang="ru-RU" sz="2000" dirty="0">
            <a:latin typeface="+mj-lt"/>
          </a:endParaRPr>
        </a:p>
      </dgm:t>
    </dgm:pt>
    <dgm:pt modelId="{DEE72639-D9B0-498D-948C-C7A51B7BA06A}" type="sibTrans" cxnId="{599EFDC0-BE48-4E09-97FD-3A59BDB9290D}">
      <dgm:prSet/>
      <dgm:spPr/>
      <dgm:t>
        <a:bodyPr/>
        <a:lstStyle/>
        <a:p>
          <a:endParaRPr lang="ru-RU" sz="2000">
            <a:latin typeface="+mj-lt"/>
          </a:endParaRPr>
        </a:p>
      </dgm:t>
    </dgm:pt>
    <dgm:pt modelId="{AFCC7A60-29B2-428F-9814-571EA09246C1}">
      <dgm:prSet phldrT="[Текст]" custT="1"/>
      <dgm:spPr/>
      <dgm:t>
        <a:bodyPr/>
        <a:lstStyle/>
        <a:p>
          <a:r>
            <a:rPr lang="ru-RU" sz="2800" baseline="0" dirty="0">
              <a:latin typeface="+mj-lt"/>
            </a:rPr>
            <a:t>Осуществляет функции по</a:t>
          </a:r>
        </a:p>
        <a:p>
          <a:r>
            <a:rPr lang="ru-RU" sz="2800" baseline="0" dirty="0">
              <a:latin typeface="+mj-lt"/>
            </a:rPr>
            <a:t> контролю </a:t>
          </a:r>
          <a:r>
            <a:rPr lang="en-US" sz="2800" baseline="0" dirty="0">
              <a:latin typeface="+mj-lt"/>
            </a:rPr>
            <a:t>(</a:t>
          </a:r>
          <a:r>
            <a:rPr lang="ru-RU" sz="2800" baseline="0" dirty="0">
              <a:latin typeface="+mj-lt"/>
            </a:rPr>
            <a:t>надзору)</a:t>
          </a:r>
        </a:p>
      </dgm:t>
    </dgm:pt>
    <dgm:pt modelId="{5B414E2D-E7AC-44C2-87B8-C8C35E05FB4C}" type="sibTrans" cxnId="{2822714B-FB01-407B-A157-2DE082A292C4}">
      <dgm:prSet/>
      <dgm:spPr/>
      <dgm:t>
        <a:bodyPr/>
        <a:lstStyle/>
        <a:p>
          <a:endParaRPr lang="ru-RU" sz="2000">
            <a:latin typeface="+mj-lt"/>
          </a:endParaRPr>
        </a:p>
      </dgm:t>
    </dgm:pt>
    <dgm:pt modelId="{B6BF5F14-D3BD-4C03-A1D5-CBD134030A69}" type="parTrans" cxnId="{2822714B-FB01-407B-A157-2DE082A292C4}">
      <dgm:prSet/>
      <dgm:spPr/>
      <dgm:t>
        <a:bodyPr/>
        <a:lstStyle/>
        <a:p>
          <a:endParaRPr lang="ru-RU" sz="2000">
            <a:latin typeface="+mj-lt"/>
          </a:endParaRPr>
        </a:p>
      </dgm:t>
    </dgm:pt>
    <dgm:pt modelId="{B95DBF3C-C32D-4252-A11A-0979D58FBED5}">
      <dgm:prSet phldrT="[Текст]"/>
      <dgm:spPr/>
      <dgm:t>
        <a:bodyPr/>
        <a:lstStyle/>
        <a:p>
          <a:r>
            <a:rPr lang="ru-RU" dirty="0">
              <a:latin typeface="+mj-lt"/>
            </a:rPr>
            <a:t>Федеральный государственный </a:t>
          </a:r>
          <a:r>
            <a:rPr lang="ru-RU" dirty="0" smtClean="0">
              <a:latin typeface="+mj-lt"/>
            </a:rPr>
            <a:t>горный надзор</a:t>
          </a:r>
          <a:endParaRPr lang="ru-RU" dirty="0">
            <a:latin typeface="+mj-lt"/>
          </a:endParaRPr>
        </a:p>
      </dgm:t>
    </dgm:pt>
    <dgm:pt modelId="{B615EA98-C668-46A9-9FD1-10AB6A9FBDE7}" type="parTrans" cxnId="{0396EFF9-9E8B-4AEF-9FD9-FEBD417DA187}">
      <dgm:prSet/>
      <dgm:spPr/>
      <dgm:t>
        <a:bodyPr/>
        <a:lstStyle/>
        <a:p>
          <a:endParaRPr lang="ru-RU"/>
        </a:p>
      </dgm:t>
    </dgm:pt>
    <dgm:pt modelId="{ABEF6B4E-E08D-44FC-ABE9-1AE6D8CDDF18}" type="sibTrans" cxnId="{0396EFF9-9E8B-4AEF-9FD9-FEBD417DA187}">
      <dgm:prSet/>
      <dgm:spPr/>
      <dgm:t>
        <a:bodyPr/>
        <a:lstStyle/>
        <a:p>
          <a:endParaRPr lang="ru-RU"/>
        </a:p>
      </dgm:t>
    </dgm:pt>
    <dgm:pt modelId="{B687D97B-FB6B-4547-A22F-A7B3BE372B4C}" type="pres">
      <dgm:prSet presAssocID="{3DF08460-118E-474A-A5A6-743C7400F18E}" presName="Name0" presStyleCnt="0">
        <dgm:presLayoutVars>
          <dgm:chPref val="1"/>
          <dgm:dir/>
          <dgm:animOne val="branch"/>
          <dgm:animLvl val="lvl"/>
          <dgm:resizeHandles val="exact"/>
        </dgm:presLayoutVars>
      </dgm:prSet>
      <dgm:spPr/>
      <dgm:t>
        <a:bodyPr/>
        <a:lstStyle/>
        <a:p>
          <a:endParaRPr lang="ru-RU"/>
        </a:p>
      </dgm:t>
    </dgm:pt>
    <dgm:pt modelId="{64FC9865-F12B-4E57-8ABC-63CA0A923E50}" type="pres">
      <dgm:prSet presAssocID="{AFCC7A60-29B2-428F-9814-571EA09246C1}" presName="root1" presStyleCnt="0"/>
      <dgm:spPr/>
    </dgm:pt>
    <dgm:pt modelId="{129DCBA1-373F-4151-AB2B-339E1B38E0CE}" type="pres">
      <dgm:prSet presAssocID="{AFCC7A60-29B2-428F-9814-571EA09246C1}" presName="LevelOneTextNode" presStyleLbl="node0" presStyleIdx="0" presStyleCnt="1" custScaleX="129047" custScaleY="114031" custLinFactX="-100000" custLinFactNeighborX="-113376" custLinFactNeighborY="-744">
        <dgm:presLayoutVars>
          <dgm:chPref val="3"/>
        </dgm:presLayoutVars>
      </dgm:prSet>
      <dgm:spPr/>
      <dgm:t>
        <a:bodyPr/>
        <a:lstStyle/>
        <a:p>
          <a:endParaRPr lang="ru-RU"/>
        </a:p>
      </dgm:t>
    </dgm:pt>
    <dgm:pt modelId="{D0A24527-A0E4-486B-A2B4-53BA8BE7E2C9}" type="pres">
      <dgm:prSet presAssocID="{AFCC7A60-29B2-428F-9814-571EA09246C1}" presName="level2hierChild" presStyleCnt="0"/>
      <dgm:spPr/>
    </dgm:pt>
    <dgm:pt modelId="{7B8B15E9-1836-4A88-B6AE-31B417C69F70}" type="pres">
      <dgm:prSet presAssocID="{BD7FAEDD-61D5-4293-B7A1-17EF8CE87940}" presName="conn2-1" presStyleLbl="parChTrans1D2" presStyleIdx="0" presStyleCnt="5"/>
      <dgm:spPr/>
      <dgm:t>
        <a:bodyPr/>
        <a:lstStyle/>
        <a:p>
          <a:endParaRPr lang="ru-RU"/>
        </a:p>
      </dgm:t>
    </dgm:pt>
    <dgm:pt modelId="{32F4B22C-A1F4-468F-AFD0-11AA0E6925A6}" type="pres">
      <dgm:prSet presAssocID="{BD7FAEDD-61D5-4293-B7A1-17EF8CE87940}" presName="connTx" presStyleLbl="parChTrans1D2" presStyleIdx="0" presStyleCnt="5"/>
      <dgm:spPr/>
      <dgm:t>
        <a:bodyPr/>
        <a:lstStyle/>
        <a:p>
          <a:endParaRPr lang="ru-RU"/>
        </a:p>
      </dgm:t>
    </dgm:pt>
    <dgm:pt modelId="{C25EB015-1E31-4CBC-A1F6-0DB6AEDC4031}" type="pres">
      <dgm:prSet presAssocID="{BA8701C4-E1CC-46A2-87AC-768D7F7C1BE2}" presName="root2" presStyleCnt="0"/>
      <dgm:spPr/>
    </dgm:pt>
    <dgm:pt modelId="{DC778D54-2497-4D96-9CDC-FCC968CF5417}" type="pres">
      <dgm:prSet presAssocID="{BA8701C4-E1CC-46A2-87AC-768D7F7C1BE2}" presName="LevelTwoTextNode" presStyleLbl="node2" presStyleIdx="0" presStyleCnt="5" custScaleX="128280" custLinFactNeighborX="-19681" custLinFactNeighborY="-71288">
        <dgm:presLayoutVars>
          <dgm:chPref val="3"/>
        </dgm:presLayoutVars>
      </dgm:prSet>
      <dgm:spPr/>
      <dgm:t>
        <a:bodyPr/>
        <a:lstStyle/>
        <a:p>
          <a:endParaRPr lang="ru-RU"/>
        </a:p>
      </dgm:t>
    </dgm:pt>
    <dgm:pt modelId="{8E92658A-D8D4-49E5-B217-1EB41AFB3DBD}" type="pres">
      <dgm:prSet presAssocID="{BA8701C4-E1CC-46A2-87AC-768D7F7C1BE2}" presName="level3hierChild" presStyleCnt="0"/>
      <dgm:spPr/>
    </dgm:pt>
    <dgm:pt modelId="{6AABC2D8-F94D-47FD-B7C2-AA8060120F61}" type="pres">
      <dgm:prSet presAssocID="{B615EA98-C668-46A9-9FD1-10AB6A9FBDE7}" presName="conn2-1" presStyleLbl="parChTrans1D2" presStyleIdx="1" presStyleCnt="5"/>
      <dgm:spPr/>
      <dgm:t>
        <a:bodyPr/>
        <a:lstStyle/>
        <a:p>
          <a:endParaRPr lang="ru-RU"/>
        </a:p>
      </dgm:t>
    </dgm:pt>
    <dgm:pt modelId="{431B3F41-2BDF-47A4-A040-FA89B4629D2D}" type="pres">
      <dgm:prSet presAssocID="{B615EA98-C668-46A9-9FD1-10AB6A9FBDE7}" presName="connTx" presStyleLbl="parChTrans1D2" presStyleIdx="1" presStyleCnt="5"/>
      <dgm:spPr/>
      <dgm:t>
        <a:bodyPr/>
        <a:lstStyle/>
        <a:p>
          <a:endParaRPr lang="ru-RU"/>
        </a:p>
      </dgm:t>
    </dgm:pt>
    <dgm:pt modelId="{ADBD3B95-21B2-453E-B960-AB8F0F688CB0}" type="pres">
      <dgm:prSet presAssocID="{B95DBF3C-C32D-4252-A11A-0979D58FBED5}" presName="root2" presStyleCnt="0"/>
      <dgm:spPr/>
    </dgm:pt>
    <dgm:pt modelId="{BD2AE641-8AE4-42FA-8C3D-7CD5E72CE521}" type="pres">
      <dgm:prSet presAssocID="{B95DBF3C-C32D-4252-A11A-0979D58FBED5}" presName="LevelTwoTextNode" presStyleLbl="node2" presStyleIdx="1" presStyleCnt="5" custScaleX="128280" custLinFactNeighborX="-18654" custLinFactNeighborY="-10127">
        <dgm:presLayoutVars>
          <dgm:chPref val="3"/>
        </dgm:presLayoutVars>
      </dgm:prSet>
      <dgm:spPr/>
      <dgm:t>
        <a:bodyPr/>
        <a:lstStyle/>
        <a:p>
          <a:endParaRPr lang="ru-RU"/>
        </a:p>
      </dgm:t>
    </dgm:pt>
    <dgm:pt modelId="{F12B79F0-14C8-445E-809A-E615ACC8E7DE}" type="pres">
      <dgm:prSet presAssocID="{B95DBF3C-C32D-4252-A11A-0979D58FBED5}" presName="level3hierChild" presStyleCnt="0"/>
      <dgm:spPr/>
    </dgm:pt>
    <dgm:pt modelId="{35DCB763-66D8-4EB1-8E15-FEC5BB22B1AB}" type="pres">
      <dgm:prSet presAssocID="{E1182598-54B3-47DF-AD98-006262289C0B}" presName="conn2-1" presStyleLbl="parChTrans1D2" presStyleIdx="2" presStyleCnt="5"/>
      <dgm:spPr/>
      <dgm:t>
        <a:bodyPr/>
        <a:lstStyle/>
        <a:p>
          <a:endParaRPr lang="ru-RU"/>
        </a:p>
      </dgm:t>
    </dgm:pt>
    <dgm:pt modelId="{02E683EB-3130-4F5D-A0F0-575930F96B38}" type="pres">
      <dgm:prSet presAssocID="{E1182598-54B3-47DF-AD98-006262289C0B}" presName="connTx" presStyleLbl="parChTrans1D2" presStyleIdx="2" presStyleCnt="5"/>
      <dgm:spPr/>
      <dgm:t>
        <a:bodyPr/>
        <a:lstStyle/>
        <a:p>
          <a:endParaRPr lang="ru-RU"/>
        </a:p>
      </dgm:t>
    </dgm:pt>
    <dgm:pt modelId="{202BF0F1-1D79-44DF-AF53-9D11299DE434}" type="pres">
      <dgm:prSet presAssocID="{4D43DBEB-7324-4673-B08E-B1021752FBD5}" presName="root2" presStyleCnt="0"/>
      <dgm:spPr/>
    </dgm:pt>
    <dgm:pt modelId="{F2CC8182-294B-412D-95AF-BC3551B632A5}" type="pres">
      <dgm:prSet presAssocID="{4D43DBEB-7324-4673-B08E-B1021752FBD5}" presName="LevelTwoTextNode" presStyleLbl="node2" presStyleIdx="2" presStyleCnt="5" custScaleX="127412" custLinFactNeighborX="-18535" custLinFactNeighborY="-21370">
        <dgm:presLayoutVars>
          <dgm:chPref val="3"/>
        </dgm:presLayoutVars>
      </dgm:prSet>
      <dgm:spPr/>
      <dgm:t>
        <a:bodyPr/>
        <a:lstStyle/>
        <a:p>
          <a:endParaRPr lang="ru-RU"/>
        </a:p>
      </dgm:t>
    </dgm:pt>
    <dgm:pt modelId="{99A690DD-079D-46E2-8DAA-AE560C6172DE}" type="pres">
      <dgm:prSet presAssocID="{4D43DBEB-7324-4673-B08E-B1021752FBD5}" presName="level3hierChild" presStyleCnt="0"/>
      <dgm:spPr/>
    </dgm:pt>
    <dgm:pt modelId="{1539B166-02F8-4AB1-B9D2-2BB595BC8B05}" type="pres">
      <dgm:prSet presAssocID="{04AD8118-2833-4C2B-8F66-F72B6D25BD88}" presName="conn2-1" presStyleLbl="parChTrans1D2" presStyleIdx="3" presStyleCnt="5"/>
      <dgm:spPr/>
      <dgm:t>
        <a:bodyPr/>
        <a:lstStyle/>
        <a:p>
          <a:endParaRPr lang="ru-RU"/>
        </a:p>
      </dgm:t>
    </dgm:pt>
    <dgm:pt modelId="{171D2134-92F1-49D3-9CA0-863AB22918EC}" type="pres">
      <dgm:prSet presAssocID="{04AD8118-2833-4C2B-8F66-F72B6D25BD88}" presName="connTx" presStyleLbl="parChTrans1D2" presStyleIdx="3" presStyleCnt="5"/>
      <dgm:spPr/>
      <dgm:t>
        <a:bodyPr/>
        <a:lstStyle/>
        <a:p>
          <a:endParaRPr lang="ru-RU"/>
        </a:p>
      </dgm:t>
    </dgm:pt>
    <dgm:pt modelId="{6646ABBD-EBC6-4A15-A5CD-A0E9904FC43B}" type="pres">
      <dgm:prSet presAssocID="{322890F4-8775-4EE5-BA8F-8BD566B3F96C}" presName="root2" presStyleCnt="0"/>
      <dgm:spPr/>
    </dgm:pt>
    <dgm:pt modelId="{A034BE9F-FD2D-46C0-9EE4-9744C3372DDB}" type="pres">
      <dgm:prSet presAssocID="{322890F4-8775-4EE5-BA8F-8BD566B3F96C}" presName="LevelTwoTextNode" presStyleLbl="node2" presStyleIdx="3" presStyleCnt="5" custScaleX="128280" custLinFactNeighborX="-17542" custLinFactNeighborY="-33744">
        <dgm:presLayoutVars>
          <dgm:chPref val="3"/>
        </dgm:presLayoutVars>
      </dgm:prSet>
      <dgm:spPr/>
      <dgm:t>
        <a:bodyPr/>
        <a:lstStyle/>
        <a:p>
          <a:endParaRPr lang="ru-RU"/>
        </a:p>
      </dgm:t>
    </dgm:pt>
    <dgm:pt modelId="{4321358D-270F-4FE9-8CFA-937343698108}" type="pres">
      <dgm:prSet presAssocID="{322890F4-8775-4EE5-BA8F-8BD566B3F96C}" presName="level3hierChild" presStyleCnt="0"/>
      <dgm:spPr/>
    </dgm:pt>
    <dgm:pt modelId="{85BDC385-922E-4127-8124-2CF39AC7E334}" type="pres">
      <dgm:prSet presAssocID="{0A991C61-058E-48CC-9F5C-9D312685C388}" presName="conn2-1" presStyleLbl="parChTrans1D2" presStyleIdx="4" presStyleCnt="5"/>
      <dgm:spPr/>
      <dgm:t>
        <a:bodyPr/>
        <a:lstStyle/>
        <a:p>
          <a:endParaRPr lang="ru-RU"/>
        </a:p>
      </dgm:t>
    </dgm:pt>
    <dgm:pt modelId="{94D87F8F-8DDB-418A-AAE6-7F7180CB24D7}" type="pres">
      <dgm:prSet presAssocID="{0A991C61-058E-48CC-9F5C-9D312685C388}" presName="connTx" presStyleLbl="parChTrans1D2" presStyleIdx="4" presStyleCnt="5"/>
      <dgm:spPr/>
      <dgm:t>
        <a:bodyPr/>
        <a:lstStyle/>
        <a:p>
          <a:endParaRPr lang="ru-RU"/>
        </a:p>
      </dgm:t>
    </dgm:pt>
    <dgm:pt modelId="{88479402-4AEB-4F52-AD60-84A506919526}" type="pres">
      <dgm:prSet presAssocID="{2D257E7D-70E2-43C9-9608-173EFB5CA9C3}" presName="root2" presStyleCnt="0"/>
      <dgm:spPr/>
    </dgm:pt>
    <dgm:pt modelId="{C0216BDD-C184-458B-A054-A04CF7704D99}" type="pres">
      <dgm:prSet presAssocID="{2D257E7D-70E2-43C9-9608-173EFB5CA9C3}" presName="LevelTwoTextNode" presStyleLbl="node2" presStyleIdx="4" presStyleCnt="5" custScaleX="128281" custScaleY="126556" custLinFactNeighborX="-17542" custLinFactNeighborY="-37474">
        <dgm:presLayoutVars>
          <dgm:chPref val="3"/>
        </dgm:presLayoutVars>
      </dgm:prSet>
      <dgm:spPr/>
      <dgm:t>
        <a:bodyPr/>
        <a:lstStyle/>
        <a:p>
          <a:endParaRPr lang="ru-RU"/>
        </a:p>
      </dgm:t>
    </dgm:pt>
    <dgm:pt modelId="{1E0B888F-3358-4832-84B6-564CE39BAF1C}" type="pres">
      <dgm:prSet presAssocID="{2D257E7D-70E2-43C9-9608-173EFB5CA9C3}" presName="level3hierChild" presStyleCnt="0"/>
      <dgm:spPr/>
    </dgm:pt>
  </dgm:ptLst>
  <dgm:cxnLst>
    <dgm:cxn modelId="{0396EFF9-9E8B-4AEF-9FD9-FEBD417DA187}" srcId="{AFCC7A60-29B2-428F-9814-571EA09246C1}" destId="{B95DBF3C-C32D-4252-A11A-0979D58FBED5}" srcOrd="1" destOrd="0" parTransId="{B615EA98-C668-46A9-9FD1-10AB6A9FBDE7}" sibTransId="{ABEF6B4E-E08D-44FC-ABE9-1AE6D8CDDF18}"/>
    <dgm:cxn modelId="{49FE243E-E05A-49EB-9B5F-E8B4D3FFE6E9}" srcId="{AFCC7A60-29B2-428F-9814-571EA09246C1}" destId="{BA8701C4-E1CC-46A2-87AC-768D7F7C1BE2}" srcOrd="0" destOrd="0" parTransId="{BD7FAEDD-61D5-4293-B7A1-17EF8CE87940}" sibTransId="{E1CDB59C-51E7-44F4-9AE8-DCEBC0B12575}"/>
    <dgm:cxn modelId="{B9765FB6-6786-4AE6-A6E8-B4BC53BFFF38}" type="presOf" srcId="{3DF08460-118E-474A-A5A6-743C7400F18E}" destId="{B687D97B-FB6B-4547-A22F-A7B3BE372B4C}" srcOrd="0" destOrd="0" presId="urn:microsoft.com/office/officeart/2008/layout/HorizontalMultiLevelHierarchy"/>
    <dgm:cxn modelId="{563DA2E9-5229-4D62-A341-1EADDF0D3064}" type="presOf" srcId="{B95DBF3C-C32D-4252-A11A-0979D58FBED5}" destId="{BD2AE641-8AE4-42FA-8C3D-7CD5E72CE521}" srcOrd="0" destOrd="0" presId="urn:microsoft.com/office/officeart/2008/layout/HorizontalMultiLevelHierarchy"/>
    <dgm:cxn modelId="{599EFDC0-BE48-4E09-97FD-3A59BDB9290D}" srcId="{AFCC7A60-29B2-428F-9814-571EA09246C1}" destId="{2D257E7D-70E2-43C9-9608-173EFB5CA9C3}" srcOrd="4" destOrd="0" parTransId="{0A991C61-058E-48CC-9F5C-9D312685C388}" sibTransId="{DEE72639-D9B0-498D-948C-C7A51B7BA06A}"/>
    <dgm:cxn modelId="{D7C024C5-7597-4C1E-92FE-7FA40693386A}" type="presOf" srcId="{0A991C61-058E-48CC-9F5C-9D312685C388}" destId="{85BDC385-922E-4127-8124-2CF39AC7E334}" srcOrd="0" destOrd="0" presId="urn:microsoft.com/office/officeart/2008/layout/HorizontalMultiLevelHierarchy"/>
    <dgm:cxn modelId="{7DB0C6CB-801B-4CF3-A83E-01AFD39143D0}" type="presOf" srcId="{04AD8118-2833-4C2B-8F66-F72B6D25BD88}" destId="{1539B166-02F8-4AB1-B9D2-2BB595BC8B05}" srcOrd="0" destOrd="0" presId="urn:microsoft.com/office/officeart/2008/layout/HorizontalMultiLevelHierarchy"/>
    <dgm:cxn modelId="{36C6027E-910C-4AFE-8CF1-5C670C2921CD}" type="presOf" srcId="{BD7FAEDD-61D5-4293-B7A1-17EF8CE87940}" destId="{32F4B22C-A1F4-468F-AFD0-11AA0E6925A6}" srcOrd="1" destOrd="0" presId="urn:microsoft.com/office/officeart/2008/layout/HorizontalMultiLevelHierarchy"/>
    <dgm:cxn modelId="{E53FC5F5-82EB-41D1-900D-78E916654C59}" type="presOf" srcId="{BA8701C4-E1CC-46A2-87AC-768D7F7C1BE2}" destId="{DC778D54-2497-4D96-9CDC-FCC968CF5417}" srcOrd="0" destOrd="0" presId="urn:microsoft.com/office/officeart/2008/layout/HorizontalMultiLevelHierarchy"/>
    <dgm:cxn modelId="{8A964721-3FF0-43EC-A9F6-3529E11BD35B}" type="presOf" srcId="{0A991C61-058E-48CC-9F5C-9D312685C388}" destId="{94D87F8F-8DDB-418A-AAE6-7F7180CB24D7}" srcOrd="1" destOrd="0" presId="urn:microsoft.com/office/officeart/2008/layout/HorizontalMultiLevelHierarchy"/>
    <dgm:cxn modelId="{4E1527EC-F632-482C-83C9-39ACDEC56B5B}" type="presOf" srcId="{BD7FAEDD-61D5-4293-B7A1-17EF8CE87940}" destId="{7B8B15E9-1836-4A88-B6AE-31B417C69F70}" srcOrd="0" destOrd="0" presId="urn:microsoft.com/office/officeart/2008/layout/HorizontalMultiLevelHierarchy"/>
    <dgm:cxn modelId="{E2B52D93-4007-4619-AFA9-0F13FFF48644}" type="presOf" srcId="{4D43DBEB-7324-4673-B08E-B1021752FBD5}" destId="{F2CC8182-294B-412D-95AF-BC3551B632A5}" srcOrd="0" destOrd="0" presId="urn:microsoft.com/office/officeart/2008/layout/HorizontalMultiLevelHierarchy"/>
    <dgm:cxn modelId="{5CE93C12-D16F-4DCE-9201-DBD4FB71FFE7}" type="presOf" srcId="{E1182598-54B3-47DF-AD98-006262289C0B}" destId="{02E683EB-3130-4F5D-A0F0-575930F96B38}" srcOrd="1" destOrd="0" presId="urn:microsoft.com/office/officeart/2008/layout/HorizontalMultiLevelHierarchy"/>
    <dgm:cxn modelId="{2822714B-FB01-407B-A157-2DE082A292C4}" srcId="{3DF08460-118E-474A-A5A6-743C7400F18E}" destId="{AFCC7A60-29B2-428F-9814-571EA09246C1}" srcOrd="0" destOrd="0" parTransId="{B6BF5F14-D3BD-4C03-A1D5-CBD134030A69}" sibTransId="{5B414E2D-E7AC-44C2-87B8-C8C35E05FB4C}"/>
    <dgm:cxn modelId="{2CE013C5-F7A9-4236-A5CF-382404849B6D}" type="presOf" srcId="{E1182598-54B3-47DF-AD98-006262289C0B}" destId="{35DCB763-66D8-4EB1-8E15-FEC5BB22B1AB}" srcOrd="0" destOrd="0" presId="urn:microsoft.com/office/officeart/2008/layout/HorizontalMultiLevelHierarchy"/>
    <dgm:cxn modelId="{C8A17225-D97D-4DCD-813F-AE71B3121EF7}" type="presOf" srcId="{AFCC7A60-29B2-428F-9814-571EA09246C1}" destId="{129DCBA1-373F-4151-AB2B-339E1B38E0CE}" srcOrd="0" destOrd="0" presId="urn:microsoft.com/office/officeart/2008/layout/HorizontalMultiLevelHierarchy"/>
    <dgm:cxn modelId="{7D105E4C-F2EC-48A5-AC73-A85A09498A45}" type="presOf" srcId="{2D257E7D-70E2-43C9-9608-173EFB5CA9C3}" destId="{C0216BDD-C184-458B-A054-A04CF7704D99}" srcOrd="0" destOrd="0" presId="urn:microsoft.com/office/officeart/2008/layout/HorizontalMultiLevelHierarchy"/>
    <dgm:cxn modelId="{567E8EE7-C49C-4155-B32B-F7401879C7BD}" srcId="{AFCC7A60-29B2-428F-9814-571EA09246C1}" destId="{4D43DBEB-7324-4673-B08E-B1021752FBD5}" srcOrd="2" destOrd="0" parTransId="{E1182598-54B3-47DF-AD98-006262289C0B}" sibTransId="{F25B8C2F-85E7-40A7-92D2-B73E135F0F98}"/>
    <dgm:cxn modelId="{D39EBBB9-A9DE-4CB0-8292-B4891704E738}" type="presOf" srcId="{322890F4-8775-4EE5-BA8F-8BD566B3F96C}" destId="{A034BE9F-FD2D-46C0-9EE4-9744C3372DDB}" srcOrd="0" destOrd="0" presId="urn:microsoft.com/office/officeart/2008/layout/HorizontalMultiLevelHierarchy"/>
    <dgm:cxn modelId="{0B2D5A6B-79F3-4A01-8BFD-C8CDE70651CA}" srcId="{AFCC7A60-29B2-428F-9814-571EA09246C1}" destId="{322890F4-8775-4EE5-BA8F-8BD566B3F96C}" srcOrd="3" destOrd="0" parTransId="{04AD8118-2833-4C2B-8F66-F72B6D25BD88}" sibTransId="{99763C9A-28F0-4400-8C6C-3C632AF36CE6}"/>
    <dgm:cxn modelId="{3C1EF7D7-B9A7-4127-AA15-B3E75A126E38}" type="presOf" srcId="{B615EA98-C668-46A9-9FD1-10AB6A9FBDE7}" destId="{6AABC2D8-F94D-47FD-B7C2-AA8060120F61}" srcOrd="0" destOrd="0" presId="urn:microsoft.com/office/officeart/2008/layout/HorizontalMultiLevelHierarchy"/>
    <dgm:cxn modelId="{384CFBD1-7201-4601-8123-F324D35243E0}" type="presOf" srcId="{04AD8118-2833-4C2B-8F66-F72B6D25BD88}" destId="{171D2134-92F1-49D3-9CA0-863AB22918EC}" srcOrd="1" destOrd="0" presId="urn:microsoft.com/office/officeart/2008/layout/HorizontalMultiLevelHierarchy"/>
    <dgm:cxn modelId="{BD5D9DB4-6654-4A03-9E89-571B45E92DDA}" type="presOf" srcId="{B615EA98-C668-46A9-9FD1-10AB6A9FBDE7}" destId="{431B3F41-2BDF-47A4-A040-FA89B4629D2D}" srcOrd="1" destOrd="0" presId="urn:microsoft.com/office/officeart/2008/layout/HorizontalMultiLevelHierarchy"/>
    <dgm:cxn modelId="{9899CBE8-A2E9-4B4C-99A2-0A544095F2B0}" type="presParOf" srcId="{B687D97B-FB6B-4547-A22F-A7B3BE372B4C}" destId="{64FC9865-F12B-4E57-8ABC-63CA0A923E50}" srcOrd="0" destOrd="0" presId="urn:microsoft.com/office/officeart/2008/layout/HorizontalMultiLevelHierarchy"/>
    <dgm:cxn modelId="{4C450C14-09E9-43C6-B67D-8186BCA0D880}" type="presParOf" srcId="{64FC9865-F12B-4E57-8ABC-63CA0A923E50}" destId="{129DCBA1-373F-4151-AB2B-339E1B38E0CE}" srcOrd="0" destOrd="0" presId="urn:microsoft.com/office/officeart/2008/layout/HorizontalMultiLevelHierarchy"/>
    <dgm:cxn modelId="{A18291F8-20FC-4853-B105-7341BDF97720}" type="presParOf" srcId="{64FC9865-F12B-4E57-8ABC-63CA0A923E50}" destId="{D0A24527-A0E4-486B-A2B4-53BA8BE7E2C9}" srcOrd="1" destOrd="0" presId="urn:microsoft.com/office/officeart/2008/layout/HorizontalMultiLevelHierarchy"/>
    <dgm:cxn modelId="{3E3D5846-2475-43CC-BB32-549A5C8240BE}" type="presParOf" srcId="{D0A24527-A0E4-486B-A2B4-53BA8BE7E2C9}" destId="{7B8B15E9-1836-4A88-B6AE-31B417C69F70}" srcOrd="0" destOrd="0" presId="urn:microsoft.com/office/officeart/2008/layout/HorizontalMultiLevelHierarchy"/>
    <dgm:cxn modelId="{448FFA85-F72C-4811-8A98-C7A3BF37DA2C}" type="presParOf" srcId="{7B8B15E9-1836-4A88-B6AE-31B417C69F70}" destId="{32F4B22C-A1F4-468F-AFD0-11AA0E6925A6}" srcOrd="0" destOrd="0" presId="urn:microsoft.com/office/officeart/2008/layout/HorizontalMultiLevelHierarchy"/>
    <dgm:cxn modelId="{52BF8DE6-D22E-49A1-9490-63D42B8B47AC}" type="presParOf" srcId="{D0A24527-A0E4-486B-A2B4-53BA8BE7E2C9}" destId="{C25EB015-1E31-4CBC-A1F6-0DB6AEDC4031}" srcOrd="1" destOrd="0" presId="urn:microsoft.com/office/officeart/2008/layout/HorizontalMultiLevelHierarchy"/>
    <dgm:cxn modelId="{A4B0DA3E-1CAA-4B0A-AFC5-92F8D437BD41}" type="presParOf" srcId="{C25EB015-1E31-4CBC-A1F6-0DB6AEDC4031}" destId="{DC778D54-2497-4D96-9CDC-FCC968CF5417}" srcOrd="0" destOrd="0" presId="urn:microsoft.com/office/officeart/2008/layout/HorizontalMultiLevelHierarchy"/>
    <dgm:cxn modelId="{1E8B9179-BABD-4140-B7A3-6FAAD6362FBE}" type="presParOf" srcId="{C25EB015-1E31-4CBC-A1F6-0DB6AEDC4031}" destId="{8E92658A-D8D4-49E5-B217-1EB41AFB3DBD}" srcOrd="1" destOrd="0" presId="urn:microsoft.com/office/officeart/2008/layout/HorizontalMultiLevelHierarchy"/>
    <dgm:cxn modelId="{6520B428-5BE0-4CFC-8ED4-88BE481361F6}" type="presParOf" srcId="{D0A24527-A0E4-486B-A2B4-53BA8BE7E2C9}" destId="{6AABC2D8-F94D-47FD-B7C2-AA8060120F61}" srcOrd="2" destOrd="0" presId="urn:microsoft.com/office/officeart/2008/layout/HorizontalMultiLevelHierarchy"/>
    <dgm:cxn modelId="{C39E6AD9-07CC-48B9-85F8-AC79C45915F6}" type="presParOf" srcId="{6AABC2D8-F94D-47FD-B7C2-AA8060120F61}" destId="{431B3F41-2BDF-47A4-A040-FA89B4629D2D}" srcOrd="0" destOrd="0" presId="urn:microsoft.com/office/officeart/2008/layout/HorizontalMultiLevelHierarchy"/>
    <dgm:cxn modelId="{E1FCAE92-54F0-44B7-B3D9-AF50E40C57A0}" type="presParOf" srcId="{D0A24527-A0E4-486B-A2B4-53BA8BE7E2C9}" destId="{ADBD3B95-21B2-453E-B960-AB8F0F688CB0}" srcOrd="3" destOrd="0" presId="urn:microsoft.com/office/officeart/2008/layout/HorizontalMultiLevelHierarchy"/>
    <dgm:cxn modelId="{AE06D254-D420-4142-B203-278C40363575}" type="presParOf" srcId="{ADBD3B95-21B2-453E-B960-AB8F0F688CB0}" destId="{BD2AE641-8AE4-42FA-8C3D-7CD5E72CE521}" srcOrd="0" destOrd="0" presId="urn:microsoft.com/office/officeart/2008/layout/HorizontalMultiLevelHierarchy"/>
    <dgm:cxn modelId="{296C1D51-6976-4010-837B-F5C251518404}" type="presParOf" srcId="{ADBD3B95-21B2-453E-B960-AB8F0F688CB0}" destId="{F12B79F0-14C8-445E-809A-E615ACC8E7DE}" srcOrd="1" destOrd="0" presId="urn:microsoft.com/office/officeart/2008/layout/HorizontalMultiLevelHierarchy"/>
    <dgm:cxn modelId="{4C72264D-134D-4E81-8B3E-E5239803A5BF}" type="presParOf" srcId="{D0A24527-A0E4-486B-A2B4-53BA8BE7E2C9}" destId="{35DCB763-66D8-4EB1-8E15-FEC5BB22B1AB}" srcOrd="4" destOrd="0" presId="urn:microsoft.com/office/officeart/2008/layout/HorizontalMultiLevelHierarchy"/>
    <dgm:cxn modelId="{F43DAF2D-6827-48C4-995C-874633A730AD}" type="presParOf" srcId="{35DCB763-66D8-4EB1-8E15-FEC5BB22B1AB}" destId="{02E683EB-3130-4F5D-A0F0-575930F96B38}" srcOrd="0" destOrd="0" presId="urn:microsoft.com/office/officeart/2008/layout/HorizontalMultiLevelHierarchy"/>
    <dgm:cxn modelId="{5067B27D-0900-4EFD-832A-309D54FE6AEC}" type="presParOf" srcId="{D0A24527-A0E4-486B-A2B4-53BA8BE7E2C9}" destId="{202BF0F1-1D79-44DF-AF53-9D11299DE434}" srcOrd="5" destOrd="0" presId="urn:microsoft.com/office/officeart/2008/layout/HorizontalMultiLevelHierarchy"/>
    <dgm:cxn modelId="{4B0737D2-36AB-4961-B0B2-F386B7181C69}" type="presParOf" srcId="{202BF0F1-1D79-44DF-AF53-9D11299DE434}" destId="{F2CC8182-294B-412D-95AF-BC3551B632A5}" srcOrd="0" destOrd="0" presId="urn:microsoft.com/office/officeart/2008/layout/HorizontalMultiLevelHierarchy"/>
    <dgm:cxn modelId="{60C9262E-EB39-42FB-AFA5-CF59CEB2CD77}" type="presParOf" srcId="{202BF0F1-1D79-44DF-AF53-9D11299DE434}" destId="{99A690DD-079D-46E2-8DAA-AE560C6172DE}" srcOrd="1" destOrd="0" presId="urn:microsoft.com/office/officeart/2008/layout/HorizontalMultiLevelHierarchy"/>
    <dgm:cxn modelId="{E13FF36F-BD5B-4CBB-A4EE-1DAA83F96B9A}" type="presParOf" srcId="{D0A24527-A0E4-486B-A2B4-53BA8BE7E2C9}" destId="{1539B166-02F8-4AB1-B9D2-2BB595BC8B05}" srcOrd="6" destOrd="0" presId="urn:microsoft.com/office/officeart/2008/layout/HorizontalMultiLevelHierarchy"/>
    <dgm:cxn modelId="{381A0A1D-B3C2-4DD1-AFC3-1B9B097F6520}" type="presParOf" srcId="{1539B166-02F8-4AB1-B9D2-2BB595BC8B05}" destId="{171D2134-92F1-49D3-9CA0-863AB22918EC}" srcOrd="0" destOrd="0" presId="urn:microsoft.com/office/officeart/2008/layout/HorizontalMultiLevelHierarchy"/>
    <dgm:cxn modelId="{BD77F0BD-D55A-447A-A69F-119ED3D6F886}" type="presParOf" srcId="{D0A24527-A0E4-486B-A2B4-53BA8BE7E2C9}" destId="{6646ABBD-EBC6-4A15-A5CD-A0E9904FC43B}" srcOrd="7" destOrd="0" presId="urn:microsoft.com/office/officeart/2008/layout/HorizontalMultiLevelHierarchy"/>
    <dgm:cxn modelId="{DDB435C6-2CB5-419C-9936-46799EBA630F}" type="presParOf" srcId="{6646ABBD-EBC6-4A15-A5CD-A0E9904FC43B}" destId="{A034BE9F-FD2D-46C0-9EE4-9744C3372DDB}" srcOrd="0" destOrd="0" presId="urn:microsoft.com/office/officeart/2008/layout/HorizontalMultiLevelHierarchy"/>
    <dgm:cxn modelId="{840F0984-895C-4AA9-88C1-5A4C7376B9D9}" type="presParOf" srcId="{6646ABBD-EBC6-4A15-A5CD-A0E9904FC43B}" destId="{4321358D-270F-4FE9-8CFA-937343698108}" srcOrd="1" destOrd="0" presId="urn:microsoft.com/office/officeart/2008/layout/HorizontalMultiLevelHierarchy"/>
    <dgm:cxn modelId="{231F2AD2-A832-4301-90B2-DF31537FFEAB}" type="presParOf" srcId="{D0A24527-A0E4-486B-A2B4-53BA8BE7E2C9}" destId="{85BDC385-922E-4127-8124-2CF39AC7E334}" srcOrd="8" destOrd="0" presId="urn:microsoft.com/office/officeart/2008/layout/HorizontalMultiLevelHierarchy"/>
    <dgm:cxn modelId="{18B7554D-E607-4CF1-A3FF-67CFC59F4078}" type="presParOf" srcId="{85BDC385-922E-4127-8124-2CF39AC7E334}" destId="{94D87F8F-8DDB-418A-AAE6-7F7180CB24D7}" srcOrd="0" destOrd="0" presId="urn:microsoft.com/office/officeart/2008/layout/HorizontalMultiLevelHierarchy"/>
    <dgm:cxn modelId="{4A0FD109-686E-418B-9812-606AE91D128F}" type="presParOf" srcId="{D0A24527-A0E4-486B-A2B4-53BA8BE7E2C9}" destId="{88479402-4AEB-4F52-AD60-84A506919526}" srcOrd="9" destOrd="0" presId="urn:microsoft.com/office/officeart/2008/layout/HorizontalMultiLevelHierarchy"/>
    <dgm:cxn modelId="{FD08D9C8-F095-469F-9658-0C0A6C3A43F1}" type="presParOf" srcId="{88479402-4AEB-4F52-AD60-84A506919526}" destId="{C0216BDD-C184-458B-A054-A04CF7704D99}" srcOrd="0" destOrd="0" presId="urn:microsoft.com/office/officeart/2008/layout/HorizontalMultiLevelHierarchy"/>
    <dgm:cxn modelId="{23F9E099-0046-41D5-BB2C-D233BF470C78}" type="presParOf" srcId="{88479402-4AEB-4F52-AD60-84A506919526}" destId="{1E0B888F-3358-4832-84B6-564CE39BAF1C}" srcOrd="1" destOrd="0" presId="urn:microsoft.com/office/officeart/2008/layout/HorizontalMultiLevelHierarchy"/>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r>
            <a:rPr lang="ru-RU" sz="1800" dirty="0" smtClean="0"/>
            <a:t>Судебная практика.</a:t>
          </a:r>
        </a:p>
        <a:p>
          <a:pPr rtl="0"/>
          <a:r>
            <a:rPr lang="ru-RU" sz="2000" dirty="0" smtClean="0"/>
            <a:t>Об отмене пунктов в предписании Управления</a:t>
          </a:r>
          <a:endParaRPr lang="ru-RU" sz="20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AE3D362-31B5-4418-9F4F-000BD5B17097}">
      <dgm:prSet custT="1"/>
      <dgm:spPr/>
      <dgm:t>
        <a:bodyPr/>
        <a:lstStyle/>
        <a:p>
          <a:pPr rtl="0"/>
          <a:r>
            <a:rPr lang="ru-RU" sz="1750" dirty="0" smtClean="0"/>
            <a:t>6. Решением Арбитражного суда Тюменской области от 02.07.2020 отменены ряд пунктов (п. 9, 10, 11, 26, 27, 28, 31, 32, 33) предписания Управления от 16.12.2019. </a:t>
          </a:r>
          <a:endParaRPr lang="ru-RU" sz="1750" u="sng"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D3593181-2AE6-45E2-9FCD-285BBCFDD223}">
      <dgm:prSet custT="1"/>
      <dgm:spPr/>
      <dgm:t>
        <a:bodyPr/>
        <a:lstStyle/>
        <a:p>
          <a:r>
            <a:rPr lang="ru-RU" sz="1750" dirty="0" smtClean="0"/>
            <a:t>Проанализировав п. 9, 10, 11, 26, 27, 28, 31, 32, 33 Судом сделан вывод о недоказанности нарушений Обществом требований Технического регламента Таможенного союза ТР ТС 010/2011 </a:t>
          </a:r>
          <a:br>
            <a:rPr lang="ru-RU" sz="1750" dirty="0" smtClean="0"/>
          </a:br>
          <a:r>
            <a:rPr lang="ru-RU" sz="1750" dirty="0" smtClean="0"/>
            <a:t>О безопасности машин и оборудования, утвержденных Решением Комиссии Таможенного союза </a:t>
          </a:r>
          <a:br>
            <a:rPr lang="ru-RU" sz="1750" dirty="0" smtClean="0"/>
          </a:br>
          <a:r>
            <a:rPr lang="ru-RU" sz="1750" dirty="0" smtClean="0"/>
            <a:t>от 18.10.2011 №823, Федеральных норм и правил в области промышленной безопасности «Правила безопасности в нефтяной и газовой промышленности» в связи с чем вышеуказанные пункты Предписания были отменены. </a:t>
          </a:r>
          <a:endParaRPr lang="ru-RU" sz="1750" dirty="0"/>
        </a:p>
      </dgm:t>
    </dgm:pt>
    <dgm:pt modelId="{677152CC-A193-4184-A545-131021DD4818}" type="parTrans" cxnId="{8C8F97AB-DA9E-47A4-A7BF-04369C1FE14B}">
      <dgm:prSet/>
      <dgm:spPr/>
      <dgm:t>
        <a:bodyPr/>
        <a:lstStyle/>
        <a:p>
          <a:endParaRPr lang="ru-RU"/>
        </a:p>
      </dgm:t>
    </dgm:pt>
    <dgm:pt modelId="{1C105F4F-DC1B-4949-AD69-ABBDC4B9D7B2}" type="sibTrans" cxnId="{8C8F97AB-DA9E-47A4-A7BF-04369C1FE14B}">
      <dgm:prSet/>
      <dgm:spPr/>
      <dgm:t>
        <a:bodyPr/>
        <a:lstStyle/>
        <a:p>
          <a:endParaRPr lang="ru-RU"/>
        </a:p>
      </dgm:t>
    </dgm:pt>
    <dgm:pt modelId="{441B3ECB-6505-4D32-833C-B8E95EB79B42}">
      <dgm:prSet custT="1"/>
      <dgm:spPr/>
      <dgm:t>
        <a:bodyPr/>
        <a:lstStyle/>
        <a:p>
          <a:r>
            <a:rPr lang="ru-RU" sz="1750" dirty="0" smtClean="0"/>
            <a:t>Все нарушения, отменённые Судом в Предписании, были связаны с незаконным внесением конструкционных изменений Обществом при эксплуатации опасного производственного объекта «Фонд скважин». </a:t>
          </a:r>
          <a:endParaRPr lang="ru-RU" sz="1750" dirty="0"/>
        </a:p>
      </dgm:t>
    </dgm:pt>
    <dgm:pt modelId="{86A59AAA-B620-4374-A807-F94C8A450BF5}" type="parTrans" cxnId="{545F9D52-B14E-4562-8210-34D141EE4DB6}">
      <dgm:prSet/>
      <dgm:spPr/>
      <dgm:t>
        <a:bodyPr/>
        <a:lstStyle/>
        <a:p>
          <a:endParaRPr lang="ru-RU"/>
        </a:p>
      </dgm:t>
    </dgm:pt>
    <dgm:pt modelId="{5F77B4A2-27B0-41E3-97D2-059E6A41C102}" type="sibTrans" cxnId="{545F9D52-B14E-4562-8210-34D141EE4DB6}">
      <dgm:prSet/>
      <dgm:spPr/>
      <dgm:t>
        <a:bodyPr/>
        <a:lstStyle/>
        <a:p>
          <a:endParaRPr lang="ru-RU"/>
        </a:p>
      </dgm:t>
    </dgm:pt>
    <dgm:pt modelId="{8F39846E-F3A9-4DD2-8E17-0854030E561B}">
      <dgm:prSet custT="1"/>
      <dgm:spPr/>
      <dgm:t>
        <a:bodyPr/>
        <a:lstStyle/>
        <a:p>
          <a:r>
            <a:rPr lang="ru-RU" sz="1750" dirty="0" smtClean="0"/>
            <a:t>Судом определено, что должностным лицом Управления не было представлено доказательства, подтверждающих то обстоятельство, что замена задвижки одного производителя на задвижку другого производителя на арматуре фонтанной привела к изменению рабочих характеристик арматуры фонтанной, либо то обстоятельство, что замена задвижки одного производителя на задвижку другого производителя на арматуре фонтанной является заменой основного узла элементом изменой конструкции.</a:t>
          </a:r>
          <a:endParaRPr lang="ru-RU" sz="1750" dirty="0"/>
        </a:p>
      </dgm:t>
    </dgm:pt>
    <dgm:pt modelId="{9CCBF8B2-542B-43FF-A428-96DD28687BF3}" type="parTrans" cxnId="{B73DA8C4-4097-444A-B6C8-1557B1288AF5}">
      <dgm:prSet/>
      <dgm:spPr/>
      <dgm:t>
        <a:bodyPr/>
        <a:lstStyle/>
        <a:p>
          <a:endParaRPr lang="ru-RU"/>
        </a:p>
      </dgm:t>
    </dgm:pt>
    <dgm:pt modelId="{968A2367-D5C4-4587-ACBD-2754D826AA7D}" type="sibTrans" cxnId="{B73DA8C4-4097-444A-B6C8-1557B1288AF5}">
      <dgm:prSet/>
      <dgm:spPr/>
      <dgm:t>
        <a:bodyPr/>
        <a:lstStyle/>
        <a:p>
          <a:endParaRPr lang="ru-RU"/>
        </a:p>
      </dgm:t>
    </dgm:pt>
    <dgm:pt modelId="{44694447-ECBD-4723-B671-C60C021CD61A}">
      <dgm:prSet custT="1"/>
      <dgm:spPr/>
      <dgm:t>
        <a:bodyPr/>
        <a:lstStyle/>
        <a:p>
          <a:r>
            <a:rPr lang="ru-RU" sz="1750" dirty="0" smtClean="0"/>
            <a:t>Таким образом, проанализировав представленные материалы Суд установил, что замена задвижки на арматурах фонтанных в отсутствие проектной документации и (или) без согласования с разработчиком (проектировщиком), а также без проведения соответствующих испытаний, без проведения оценки риска, без составления акта результатов приемосдаточных испытаний не является нарушением требований промышленной безопасности. </a:t>
          </a:r>
          <a:endParaRPr lang="ru-RU" sz="1750" dirty="0"/>
        </a:p>
      </dgm:t>
    </dgm:pt>
    <dgm:pt modelId="{6B63D99B-265C-4160-80D9-6CBB86E82A90}" type="parTrans" cxnId="{9829CEA1-E9A3-4518-A47C-1BB733726545}">
      <dgm:prSet/>
      <dgm:spPr/>
      <dgm:t>
        <a:bodyPr/>
        <a:lstStyle/>
        <a:p>
          <a:endParaRPr lang="ru-RU"/>
        </a:p>
      </dgm:t>
    </dgm:pt>
    <dgm:pt modelId="{276564B9-A57C-44DC-A887-1143E6B5C0E6}" type="sibTrans" cxnId="{9829CEA1-E9A3-4518-A47C-1BB733726545}">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LinFactNeighborY="-5504">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custScaleY="109575">
        <dgm:presLayoutVars>
          <dgm:bulletEnabled val="1"/>
        </dgm:presLayoutVars>
      </dgm:prSet>
      <dgm:spPr/>
      <dgm:t>
        <a:bodyPr/>
        <a:lstStyle/>
        <a:p>
          <a:endParaRPr lang="ru-RU"/>
        </a:p>
      </dgm:t>
    </dgm:pt>
  </dgm:ptLst>
  <dgm:cxnLst>
    <dgm:cxn modelId="{E2147D81-FEBD-4083-9353-892555B48F6F}" type="presOf" srcId="{5AE3D362-31B5-4418-9F4F-000BD5B17097}" destId="{ECE595E1-C205-423D-952A-617635B757DD}" srcOrd="0" destOrd="0" presId="urn:microsoft.com/office/officeart/2005/8/layout/vList2"/>
    <dgm:cxn modelId="{123941A5-6405-447B-B93A-74D1F9962015}" type="presOf" srcId="{44694447-ECBD-4723-B671-C60C021CD61A}" destId="{ECE595E1-C205-423D-952A-617635B757DD}" srcOrd="0" destOrd="4" presId="urn:microsoft.com/office/officeart/2005/8/layout/vList2"/>
    <dgm:cxn modelId="{9829CEA1-E9A3-4518-A47C-1BB733726545}" srcId="{153D430D-0639-4283-831E-0CE1D86CAD16}" destId="{44694447-ECBD-4723-B671-C60C021CD61A}" srcOrd="4" destOrd="0" parTransId="{6B63D99B-265C-4160-80D9-6CBB86E82A90}" sibTransId="{276564B9-A57C-44DC-A887-1143E6B5C0E6}"/>
    <dgm:cxn modelId="{25CB3180-E0FC-4957-BF3B-124A8295855C}" type="presOf" srcId="{D3593181-2AE6-45E2-9FCD-285BBCFDD223}" destId="{ECE595E1-C205-423D-952A-617635B757DD}" srcOrd="0" destOrd="1" presId="urn:microsoft.com/office/officeart/2005/8/layout/vList2"/>
    <dgm:cxn modelId="{545F9D52-B14E-4562-8210-34D141EE4DB6}" srcId="{153D430D-0639-4283-831E-0CE1D86CAD16}" destId="{441B3ECB-6505-4D32-833C-B8E95EB79B42}" srcOrd="2" destOrd="0" parTransId="{86A59AAA-B620-4374-A807-F94C8A450BF5}" sibTransId="{5F77B4A2-27B0-41E3-97D2-059E6A41C102}"/>
    <dgm:cxn modelId="{B73DA8C4-4097-444A-B6C8-1557B1288AF5}" srcId="{153D430D-0639-4283-831E-0CE1D86CAD16}" destId="{8F39846E-F3A9-4DD2-8E17-0854030E561B}" srcOrd="3" destOrd="0" parTransId="{9CCBF8B2-542B-43FF-A428-96DD28687BF3}" sibTransId="{968A2367-D5C4-4587-ACBD-2754D826AA7D}"/>
    <dgm:cxn modelId="{0C63EEAF-0B44-400E-9906-250B263CBD70}" srcId="{153D430D-0639-4283-831E-0CE1D86CAD16}" destId="{5AE3D362-31B5-4418-9F4F-000BD5B17097}" srcOrd="0" destOrd="0" parTransId="{87BE7812-A23A-4D9B-A955-2C2DEECAC6B3}" sibTransId="{602FB748-503E-4ABE-A893-8F69331CBECC}"/>
    <dgm:cxn modelId="{A6F244B6-2588-4FA4-8433-625E91C996CE}" type="presOf" srcId="{AC40E638-CA91-4D32-B9A4-3493EB01D03F}" destId="{679F71A6-AF93-4ACD-B69E-CCBAA87699D3}" srcOrd="0" destOrd="0" presId="urn:microsoft.com/office/officeart/2005/8/layout/vList2"/>
    <dgm:cxn modelId="{8C8F97AB-DA9E-47A4-A7BF-04369C1FE14B}" srcId="{153D430D-0639-4283-831E-0CE1D86CAD16}" destId="{D3593181-2AE6-45E2-9FCD-285BBCFDD223}" srcOrd="1" destOrd="0" parTransId="{677152CC-A193-4184-A545-131021DD4818}" sibTransId="{1C105F4F-DC1B-4949-AD69-ABBDC4B9D7B2}"/>
    <dgm:cxn modelId="{AB89FD60-E5CF-450A-B84B-256D00363389}" type="presOf" srcId="{441B3ECB-6505-4D32-833C-B8E95EB79B42}" destId="{ECE595E1-C205-423D-952A-617635B757DD}" srcOrd="0" destOrd="2" presId="urn:microsoft.com/office/officeart/2005/8/layout/vList2"/>
    <dgm:cxn modelId="{5BAD2420-FFB5-4843-A208-4EF7735D6977}" srcId="{AC40E638-CA91-4D32-B9A4-3493EB01D03F}" destId="{153D430D-0639-4283-831E-0CE1D86CAD16}" srcOrd="0" destOrd="0" parTransId="{B83F94FF-D878-443F-B72D-98038F53189F}" sibTransId="{E526C6F1-0140-47F5-AE80-B543E455E673}"/>
    <dgm:cxn modelId="{6BC12697-297D-494C-B209-EACD6FB81ECD}" type="presOf" srcId="{8F39846E-F3A9-4DD2-8E17-0854030E561B}" destId="{ECE595E1-C205-423D-952A-617635B757DD}" srcOrd="0" destOrd="3" presId="urn:microsoft.com/office/officeart/2005/8/layout/vList2"/>
    <dgm:cxn modelId="{2DBFE101-C304-49FD-A42F-A89D5E563591}" type="presOf" srcId="{153D430D-0639-4283-831E-0CE1D86CAD16}" destId="{9FBA17BA-3CC7-4B50-9600-01023E337ED8}" srcOrd="0" destOrd="0" presId="urn:microsoft.com/office/officeart/2005/8/layout/vList2"/>
    <dgm:cxn modelId="{53D7EC49-B010-4AAE-ACE6-A59A098AC092}" type="presParOf" srcId="{679F71A6-AF93-4ACD-B69E-CCBAA87699D3}" destId="{9FBA17BA-3CC7-4B50-9600-01023E337ED8}" srcOrd="0" destOrd="0" presId="urn:microsoft.com/office/officeart/2005/8/layout/vList2"/>
    <dgm:cxn modelId="{2C73F7DC-01F8-494E-A47D-ABE4770EA02F}"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r>
            <a:rPr lang="ru-RU" sz="2000" dirty="0" smtClean="0"/>
            <a:t>Судебная практика.</a:t>
          </a:r>
        </a:p>
        <a:p>
          <a:pPr rtl="0"/>
          <a:r>
            <a:rPr lang="ru-RU" sz="1800" dirty="0" smtClean="0"/>
            <a:t>Решением Арбитражного ХМАО-Югры от 30.08.021 по делу № А75-9760/2021 отказано в удовлетворении заявления о привлечении к административной ответственности АО «Агрофирма» по статье 14.61 КоАП РФ на основании протокола об административном правонарушении № 0158-5812-2021 от 21.06.2021.</a:t>
          </a:r>
          <a:endParaRPr lang="ru-RU" sz="16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AE3D362-31B5-4418-9F4F-000BD5B17097}">
      <dgm:prSet custT="1"/>
      <dgm:spPr/>
      <dgm:t>
        <a:bodyPr/>
        <a:lstStyle/>
        <a:p>
          <a:pPr algn="just" rtl="0"/>
          <a:r>
            <a:rPr lang="ru-RU" sz="1600" u="none" dirty="0" smtClean="0"/>
            <a:t>Суд пришел к выводу об отсутствии вины Общества в совершении вмененного правонарушения. Материалами дела подтверждается, что определением Арбитражного суда ХМАО–Югры от 12.05.2020 в рамках дела № А75-6130/2020 принято заявление АО «ЮТЭК-Региональные сети» о признании АО «Агрофирма» несостоятельным (банкротом). Решением Арбитражного суда Ханты-Мансийского автономного округа – Югры от 09.04.2021 по делу № А75-6130/2020 АО «Агрофирма» признано несостоятельным (банкротом), в отношении него открыто конкурсное производство, которое на момент принятия судебного акта по настоящему делу не окончено.</a:t>
          </a:r>
          <a:endParaRPr lang="ru-RU" sz="1600" u="none"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274BAE3E-5A9E-4CAC-BF51-3013E5263F91}">
      <dgm:prSet custT="1"/>
      <dgm:spPr/>
      <dgm:t>
        <a:bodyPr/>
        <a:lstStyle/>
        <a:p>
          <a:r>
            <a:rPr lang="ru-RU" sz="1600" u="none" dirty="0"/>
            <a:t>Как указывает Общество и не опровергнуто заявителем по состоянию на 12.05.2020 на банковском счете АО «Агрофирма» отсутствует сумма, необходимая для погашения текущей задолженности; по состоянию на 25.02.2021 (дату уведомления № МХ-И/1118/21) на банковском счете АО «Агрофирма» отсутствовала сумма, необходимая для погашения текущей задолженности; на 25.02.2021 АО «Агрофирма» имело задолженность по заработной плате перед работниками должника.</a:t>
          </a:r>
        </a:p>
      </dgm:t>
    </dgm:pt>
    <dgm:pt modelId="{00A2BC50-63D4-4C74-AFC8-8A205394087E}" type="parTrans" cxnId="{91F75B63-472F-4469-9071-94B4CF8C9B70}">
      <dgm:prSet/>
      <dgm:spPr/>
      <dgm:t>
        <a:bodyPr/>
        <a:lstStyle/>
        <a:p>
          <a:endParaRPr lang="ru-RU"/>
        </a:p>
      </dgm:t>
    </dgm:pt>
    <dgm:pt modelId="{59D6045B-63C5-4020-8A32-DF978448CF7D}" type="sibTrans" cxnId="{91F75B63-472F-4469-9071-94B4CF8C9B70}">
      <dgm:prSet/>
      <dgm:spPr/>
      <dgm:t>
        <a:bodyPr/>
        <a:lstStyle/>
        <a:p>
          <a:endParaRPr lang="ru-RU"/>
        </a:p>
      </dgm:t>
    </dgm:pt>
    <dgm:pt modelId="{AEB6FD02-415F-4D31-943F-74BF39C20900}">
      <dgm:prSet custT="1"/>
      <dgm:spPr/>
      <dgm:t>
        <a:bodyPr/>
        <a:lstStyle/>
        <a:p>
          <a:r>
            <a:rPr lang="ru-RU" sz="1600" u="none" dirty="0"/>
            <a:t>Таким образом, АО «Агрофирма» не имело финансовой возможности удовлетворить требования ООО «Газпром межрегионгаз Север» по текущим платежам, как и иные требования по текущим платежам, включая заработную плату в отношении иных контрагентов/работников.</a:t>
          </a:r>
        </a:p>
      </dgm:t>
    </dgm:pt>
    <dgm:pt modelId="{A14CA845-1B83-43E3-8664-562505E541A0}" type="parTrans" cxnId="{DB62476B-F871-45FE-9D9F-BED40EDF4EDD}">
      <dgm:prSet/>
      <dgm:spPr/>
      <dgm:t>
        <a:bodyPr/>
        <a:lstStyle/>
        <a:p>
          <a:endParaRPr lang="ru-RU"/>
        </a:p>
      </dgm:t>
    </dgm:pt>
    <dgm:pt modelId="{80BE923C-0EE0-4AEF-AC29-91C484DFE48D}" type="sibTrans" cxnId="{DB62476B-F871-45FE-9D9F-BED40EDF4EDD}">
      <dgm:prSet/>
      <dgm:spPr/>
      <dgm:t>
        <a:bodyPr/>
        <a:lstStyle/>
        <a:p>
          <a:endParaRPr lang="ru-RU"/>
        </a:p>
      </dgm:t>
    </dgm:pt>
    <dgm:pt modelId="{1A40A981-7AFA-4497-8FEE-7D4369EBBDDF}">
      <dgm:prSet custT="1"/>
      <dgm:spPr/>
      <dgm:t>
        <a:bodyPr/>
        <a:lstStyle/>
        <a:p>
          <a:r>
            <a:rPr lang="ru-RU" sz="1600" u="none" dirty="0"/>
            <a:t>Суд пришел к выводу, что с момента введения в отношении АО «Агрофирма» процедуры банкротства ко всем его отношениям применимы специальные нормы Закона о банкротстве.</a:t>
          </a:r>
        </a:p>
      </dgm:t>
    </dgm:pt>
    <dgm:pt modelId="{A2768A98-9C0D-4CD3-A72C-5D5E51011270}" type="parTrans" cxnId="{D8ED1628-E75C-47BC-BA22-FA65C4255309}">
      <dgm:prSet/>
      <dgm:spPr/>
      <dgm:t>
        <a:bodyPr/>
        <a:lstStyle/>
        <a:p>
          <a:endParaRPr lang="ru-RU"/>
        </a:p>
      </dgm:t>
    </dgm:pt>
    <dgm:pt modelId="{B2DFC64A-BFB6-4E3C-8CA7-44676370D1AC}" type="sibTrans" cxnId="{D8ED1628-E75C-47BC-BA22-FA65C4255309}">
      <dgm:prSet/>
      <dgm:spPr/>
      <dgm:t>
        <a:bodyPr/>
        <a:lstStyle/>
        <a:p>
          <a:endParaRPr lang="ru-RU"/>
        </a:p>
      </dgm:t>
    </dgm:pt>
    <dgm:pt modelId="{9CA71FC2-B6D3-48A6-832A-17424CDE0045}">
      <dgm:prSet custT="1"/>
      <dgm:spPr/>
      <dgm:t>
        <a:bodyPr/>
        <a:lstStyle/>
        <a:p>
          <a:r>
            <a:rPr lang="ru-RU" sz="1600" u="none" dirty="0"/>
            <a:t>С учетом изложенного, в силу особой правовой природы процедуры банкротства АО «Агрофирма», в рассматриваемый период, не имело возможности предоставить обеспечение исполнения обязательств по оплате поставки газа.</a:t>
          </a:r>
        </a:p>
      </dgm:t>
    </dgm:pt>
    <dgm:pt modelId="{C6BA49FE-711A-4D71-9497-5471AC63A9AC}" type="parTrans" cxnId="{691814B4-DEEE-441E-BBB1-D36D0329B91C}">
      <dgm:prSet/>
      <dgm:spPr/>
      <dgm:t>
        <a:bodyPr/>
        <a:lstStyle/>
        <a:p>
          <a:endParaRPr lang="ru-RU"/>
        </a:p>
      </dgm:t>
    </dgm:pt>
    <dgm:pt modelId="{02D1F245-EDFE-4639-8662-1A22F462761E}" type="sibTrans" cxnId="{691814B4-DEEE-441E-BBB1-D36D0329B91C}">
      <dgm:prSet/>
      <dgm:spPr/>
      <dgm:t>
        <a:bodyPr/>
        <a:lstStyle/>
        <a:p>
          <a:endParaRPr lang="ru-RU"/>
        </a:p>
      </dgm:t>
    </dgm:pt>
    <dgm:pt modelId="{BA6AADAA-4C90-49C3-8607-CC8B95DA57C4}">
      <dgm:prSet custT="1"/>
      <dgm:spPr/>
      <dgm:t>
        <a:bodyPr/>
        <a:lstStyle/>
        <a:p>
          <a:r>
            <a:rPr lang="ru-RU" sz="1600" u="none" dirty="0"/>
            <a:t>Указанные обстоятельства не были приняты во внимание административным органом и не получили надлежащей оценки.</a:t>
          </a:r>
        </a:p>
      </dgm:t>
    </dgm:pt>
    <dgm:pt modelId="{3B9B5A5D-6044-404A-A320-B4CCA98F76E7}" type="parTrans" cxnId="{802D0AAA-849A-43F6-892D-6C3BEEF2076D}">
      <dgm:prSet/>
      <dgm:spPr/>
      <dgm:t>
        <a:bodyPr/>
        <a:lstStyle/>
        <a:p>
          <a:endParaRPr lang="ru-RU"/>
        </a:p>
      </dgm:t>
    </dgm:pt>
    <dgm:pt modelId="{1CB2B31A-8CAF-4C67-A650-F0B5F9969D98}" type="sibTrans" cxnId="{802D0AAA-849A-43F6-892D-6C3BEEF2076D}">
      <dgm:prSet/>
      <dgm:spPr/>
      <dgm:t>
        <a:bodyPr/>
        <a:lstStyle/>
        <a:p>
          <a:endParaRPr lang="ru-RU"/>
        </a:p>
      </dgm:t>
    </dgm:pt>
    <dgm:pt modelId="{9759CC2E-6A90-43A5-940C-137FA924DBAC}">
      <dgm:prSet custT="1"/>
      <dgm:spPr/>
      <dgm:t>
        <a:bodyPr/>
        <a:lstStyle/>
        <a:p>
          <a:endParaRPr lang="ru-RU" sz="1600" u="sng" dirty="0"/>
        </a:p>
      </dgm:t>
    </dgm:pt>
    <dgm:pt modelId="{632ADCE7-70DE-4035-B116-D56B0B1F55B3}" type="parTrans" cxnId="{8F85F8C7-CB91-47EC-8B13-83D460FFB410}">
      <dgm:prSet/>
      <dgm:spPr/>
      <dgm:t>
        <a:bodyPr/>
        <a:lstStyle/>
        <a:p>
          <a:endParaRPr lang="ru-RU"/>
        </a:p>
      </dgm:t>
    </dgm:pt>
    <dgm:pt modelId="{BC140780-9C0B-47E5-A5AB-0D0090D9525D}" type="sibTrans" cxnId="{8F85F8C7-CB91-47EC-8B13-83D460FFB410}">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ScaleY="106034" custLinFactNeighborX="305" custLinFactNeighborY="-7009">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dgm:presLayoutVars>
          <dgm:bulletEnabled val="1"/>
        </dgm:presLayoutVars>
      </dgm:prSet>
      <dgm:spPr/>
      <dgm:t>
        <a:bodyPr/>
        <a:lstStyle/>
        <a:p>
          <a:endParaRPr lang="ru-RU"/>
        </a:p>
      </dgm:t>
    </dgm:pt>
  </dgm:ptLst>
  <dgm:cxnLst>
    <dgm:cxn modelId="{91F75B63-472F-4469-9071-94B4CF8C9B70}" srcId="{153D430D-0639-4283-831E-0CE1D86CAD16}" destId="{274BAE3E-5A9E-4CAC-BF51-3013E5263F91}" srcOrd="1" destOrd="0" parTransId="{00A2BC50-63D4-4C74-AFC8-8A205394087E}" sibTransId="{59D6045B-63C5-4020-8A32-DF978448CF7D}"/>
    <dgm:cxn modelId="{9E967E97-B13B-41D4-8A24-A3F583C4B973}" type="presOf" srcId="{5AE3D362-31B5-4418-9F4F-000BD5B17097}" destId="{ECE595E1-C205-423D-952A-617635B757DD}" srcOrd="0" destOrd="0" presId="urn:microsoft.com/office/officeart/2005/8/layout/vList2"/>
    <dgm:cxn modelId="{5BAD2420-FFB5-4843-A208-4EF7735D6977}" srcId="{AC40E638-CA91-4D32-B9A4-3493EB01D03F}" destId="{153D430D-0639-4283-831E-0CE1D86CAD16}" srcOrd="0" destOrd="0" parTransId="{B83F94FF-D878-443F-B72D-98038F53189F}" sibTransId="{E526C6F1-0140-47F5-AE80-B543E455E673}"/>
    <dgm:cxn modelId="{9CEBE42C-4CE1-4CFF-BE4D-0670D5261991}" type="presOf" srcId="{BA6AADAA-4C90-49C3-8607-CC8B95DA57C4}" destId="{ECE595E1-C205-423D-952A-617635B757DD}" srcOrd="0" destOrd="5" presId="urn:microsoft.com/office/officeart/2005/8/layout/vList2"/>
    <dgm:cxn modelId="{C350F746-83C6-4416-9F74-13AD962F3E3A}" type="presOf" srcId="{9CA71FC2-B6D3-48A6-832A-17424CDE0045}" destId="{ECE595E1-C205-423D-952A-617635B757DD}" srcOrd="0" destOrd="4" presId="urn:microsoft.com/office/officeart/2005/8/layout/vList2"/>
    <dgm:cxn modelId="{DB62476B-F871-45FE-9D9F-BED40EDF4EDD}" srcId="{153D430D-0639-4283-831E-0CE1D86CAD16}" destId="{AEB6FD02-415F-4D31-943F-74BF39C20900}" srcOrd="2" destOrd="0" parTransId="{A14CA845-1B83-43E3-8664-562505E541A0}" sibTransId="{80BE923C-0EE0-4AEF-AC29-91C484DFE48D}"/>
    <dgm:cxn modelId="{A95D2486-A065-43CF-9816-E2003E93EE11}" type="presOf" srcId="{1A40A981-7AFA-4497-8FEE-7D4369EBBDDF}" destId="{ECE595E1-C205-423D-952A-617635B757DD}" srcOrd="0" destOrd="3" presId="urn:microsoft.com/office/officeart/2005/8/layout/vList2"/>
    <dgm:cxn modelId="{21D81825-A76A-40DF-84DF-EB5B722CC22D}" type="presOf" srcId="{AEB6FD02-415F-4D31-943F-74BF39C20900}" destId="{ECE595E1-C205-423D-952A-617635B757DD}" srcOrd="0" destOrd="2" presId="urn:microsoft.com/office/officeart/2005/8/layout/vList2"/>
    <dgm:cxn modelId="{630CF945-E303-41AB-A6F3-D6F3BE610594}" type="presOf" srcId="{9759CC2E-6A90-43A5-940C-137FA924DBAC}" destId="{ECE595E1-C205-423D-952A-617635B757DD}" srcOrd="0" destOrd="6" presId="urn:microsoft.com/office/officeart/2005/8/layout/vList2"/>
    <dgm:cxn modelId="{D8ED1628-E75C-47BC-BA22-FA65C4255309}" srcId="{153D430D-0639-4283-831E-0CE1D86CAD16}" destId="{1A40A981-7AFA-4497-8FEE-7D4369EBBDDF}" srcOrd="3" destOrd="0" parTransId="{A2768A98-9C0D-4CD3-A72C-5D5E51011270}" sibTransId="{B2DFC64A-BFB6-4E3C-8CA7-44676370D1AC}"/>
    <dgm:cxn modelId="{802D0AAA-849A-43F6-892D-6C3BEEF2076D}" srcId="{153D430D-0639-4283-831E-0CE1D86CAD16}" destId="{BA6AADAA-4C90-49C3-8607-CC8B95DA57C4}" srcOrd="5" destOrd="0" parTransId="{3B9B5A5D-6044-404A-A320-B4CCA98F76E7}" sibTransId="{1CB2B31A-8CAF-4C67-A650-F0B5F9969D98}"/>
    <dgm:cxn modelId="{8F85F8C7-CB91-47EC-8B13-83D460FFB410}" srcId="{153D430D-0639-4283-831E-0CE1D86CAD16}" destId="{9759CC2E-6A90-43A5-940C-137FA924DBAC}" srcOrd="6" destOrd="0" parTransId="{632ADCE7-70DE-4035-B116-D56B0B1F55B3}" sibTransId="{BC140780-9C0B-47E5-A5AB-0D0090D9525D}"/>
    <dgm:cxn modelId="{5B94E4CA-B245-4463-AA3B-DC07213ADF31}" type="presOf" srcId="{AC40E638-CA91-4D32-B9A4-3493EB01D03F}" destId="{679F71A6-AF93-4ACD-B69E-CCBAA87699D3}" srcOrd="0" destOrd="0" presId="urn:microsoft.com/office/officeart/2005/8/layout/vList2"/>
    <dgm:cxn modelId="{F883B288-F750-4FEC-9A39-347DAFB452B9}" type="presOf" srcId="{274BAE3E-5A9E-4CAC-BF51-3013E5263F91}" destId="{ECE595E1-C205-423D-952A-617635B757DD}" srcOrd="0" destOrd="1" presId="urn:microsoft.com/office/officeart/2005/8/layout/vList2"/>
    <dgm:cxn modelId="{B52436F9-E506-4F3F-AC9E-E12CC39C8D20}" type="presOf" srcId="{153D430D-0639-4283-831E-0CE1D86CAD16}" destId="{9FBA17BA-3CC7-4B50-9600-01023E337ED8}" srcOrd="0" destOrd="0" presId="urn:microsoft.com/office/officeart/2005/8/layout/vList2"/>
    <dgm:cxn modelId="{691814B4-DEEE-441E-BBB1-D36D0329B91C}" srcId="{153D430D-0639-4283-831E-0CE1D86CAD16}" destId="{9CA71FC2-B6D3-48A6-832A-17424CDE0045}" srcOrd="4" destOrd="0" parTransId="{C6BA49FE-711A-4D71-9497-5471AC63A9AC}" sibTransId="{02D1F245-EDFE-4639-8662-1A22F462761E}"/>
    <dgm:cxn modelId="{0C63EEAF-0B44-400E-9906-250B263CBD70}" srcId="{153D430D-0639-4283-831E-0CE1D86CAD16}" destId="{5AE3D362-31B5-4418-9F4F-000BD5B17097}" srcOrd="0" destOrd="0" parTransId="{87BE7812-A23A-4D9B-A955-2C2DEECAC6B3}" sibTransId="{602FB748-503E-4ABE-A893-8F69331CBECC}"/>
    <dgm:cxn modelId="{7F591275-09E4-475F-AB5B-19EA188B6F48}" type="presParOf" srcId="{679F71A6-AF93-4ACD-B69E-CCBAA87699D3}" destId="{9FBA17BA-3CC7-4B50-9600-01023E337ED8}" srcOrd="0" destOrd="0" presId="urn:microsoft.com/office/officeart/2005/8/layout/vList2"/>
    <dgm:cxn modelId="{B754F2A1-03AC-4186-80A0-68663EA2C3B4}"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lnSpc>
              <a:spcPct val="100000"/>
            </a:lnSpc>
            <a:spcAft>
              <a:spcPts val="0"/>
            </a:spcAft>
          </a:pPr>
          <a:r>
            <a:rPr lang="ru-RU" sz="2400" dirty="0" smtClean="0"/>
            <a:t>Судебная практика.</a:t>
          </a:r>
        </a:p>
        <a:p>
          <a:pPr rtl="0">
            <a:lnSpc>
              <a:spcPct val="100000"/>
            </a:lnSpc>
            <a:spcAft>
              <a:spcPct val="35000"/>
            </a:spcAft>
          </a:pPr>
          <a:r>
            <a:rPr lang="ru-RU" sz="1800" b="1" dirty="0" smtClean="0"/>
            <a:t>Привлечение к ответственности за неосуществлением производственного контроля</a:t>
          </a:r>
        </a:p>
        <a:p>
          <a:pPr rtl="0">
            <a:lnSpc>
              <a:spcPct val="100000"/>
            </a:lnSpc>
            <a:spcAft>
              <a:spcPct val="35000"/>
            </a:spcAft>
          </a:pPr>
          <a:r>
            <a:rPr lang="ru-RU" sz="1800" b="1" dirty="0" smtClean="0"/>
            <a:t>Рассмотрение жалобы об оспаривании отказов в продлении сроков исполнения предписания  </a:t>
          </a:r>
          <a:endParaRPr lang="ru-RU" sz="4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FA697C21-4D83-4482-B8A6-2F342EAAB28D}">
      <dgm:prSet custT="1"/>
      <dgm:spPr/>
      <dgm:t>
        <a:bodyPr/>
        <a:lstStyle/>
        <a:p>
          <a:pPr marL="171450" indent="0" algn="l" rtl="0">
            <a:spcAft>
              <a:spcPts val="0"/>
            </a:spcAft>
          </a:pPr>
          <a:r>
            <a:rPr lang="ru-RU" sz="1800" dirty="0" smtClean="0"/>
            <a:t>При рассмотрении дел об административных правонарушениях по статье 9.1 КоАП РФ, связанных с неосуществлением производственного контроля за соблюдением требований промышленной безопасности на опасном производственном объекте, в отношении субъектов малого и среднего предпринимательства, арбитражные суды выносят решения о невозможности замены наказания в виде административного штрафа на предупреждение, в связи с тем, что правонарушение носит публично-правовой характер и несёт угрозу причинения значительного вреда в результате аварии или инцидента на опасном объекте, непосредственно затрагивает интересы неограниченного круга лиц, и, в свою очередь, исключает наличие обстоятельств, предусмотренных частью 2 статьи 3.4 КоАП РФ. (первая инстанция, апелляционная инстанция).</a:t>
          </a:r>
          <a:endParaRPr lang="ru-RU" sz="1000" dirty="0"/>
        </a:p>
      </dgm:t>
    </dgm:pt>
    <dgm:pt modelId="{82FEC583-D310-454A-B0FB-CE1E7E1E4875}" type="parTrans" cxnId="{1464B023-BB93-4B8C-A13D-AE7C53E68DB5}">
      <dgm:prSet/>
      <dgm:spPr/>
      <dgm:t>
        <a:bodyPr/>
        <a:lstStyle/>
        <a:p>
          <a:endParaRPr lang="ru-RU"/>
        </a:p>
      </dgm:t>
    </dgm:pt>
    <dgm:pt modelId="{EC5B95EF-1173-4841-B072-4688E558F5C2}" type="sibTrans" cxnId="{1464B023-BB93-4B8C-A13D-AE7C53E68DB5}">
      <dgm:prSet/>
      <dgm:spPr/>
      <dgm:t>
        <a:bodyPr/>
        <a:lstStyle/>
        <a:p>
          <a:endParaRPr lang="ru-RU"/>
        </a:p>
      </dgm:t>
    </dgm:pt>
    <dgm:pt modelId="{5AE3D362-31B5-4418-9F4F-000BD5B17097}">
      <dgm:prSet custT="1"/>
      <dgm:spPr/>
      <dgm:t>
        <a:bodyPr/>
        <a:lstStyle/>
        <a:p>
          <a:pPr marL="0" indent="533400" algn="ctr" rtl="0">
            <a:spcAft>
              <a:spcPts val="0"/>
            </a:spcAft>
          </a:pPr>
          <a:r>
            <a:rPr lang="ru-RU" sz="1600" b="1" dirty="0" smtClean="0"/>
            <a:t>Организация привлечена к ответственности за неосуществлением производственного контроля за соблюдением требований промышленной безопасности на опасном производственном объекте</a:t>
          </a:r>
          <a:r>
            <a:rPr lang="ru-RU" sz="1800" b="1" dirty="0" smtClean="0"/>
            <a:t>.</a:t>
          </a:r>
          <a:r>
            <a:rPr lang="ru-RU" sz="1800" b="1" u="sng" dirty="0" smtClean="0"/>
            <a:t> </a:t>
          </a:r>
          <a:endParaRPr lang="ru-RU" sz="1800" b="1" u="sng"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65F04C5C-0785-42F5-A6A5-F3B5369BA3B3}">
      <dgm:prSet custT="1"/>
      <dgm:spPr/>
      <dgm:t>
        <a:bodyPr/>
        <a:lstStyle/>
        <a:p>
          <a:pPr marL="171450" indent="0" algn="l">
            <a:spcAft>
              <a:spcPct val="20000"/>
            </a:spcAft>
          </a:pPr>
          <a:r>
            <a:rPr lang="ru-RU" sz="1800" dirty="0" smtClean="0"/>
            <a:t>Арбитражный суд при рассмотрении жалобы об оспаривании отказов в продлении сроков исполнения предписания, отказывая в удовлетворении требований заявителя, установил частичное выполнение предписания, а также то, что ранее юридическому лицу было выдано предписание с аналогичными требованиями, в связи с чем не усмотрел для заявителя целесообразности и необходимости в продлении сроков предписаний. Суд также пришел к выводу о том, что само по себе признание недействительными оспариваемых отказов Ростехнадзора не приведет к восстановлению прав и законных интересов заявителя, которые он считает нарушенными.</a:t>
          </a:r>
          <a:endParaRPr lang="ru-RU" sz="1800" dirty="0"/>
        </a:p>
      </dgm:t>
    </dgm:pt>
    <dgm:pt modelId="{62332FBF-7856-48BE-A1F9-5DD8089F6078}" type="parTrans" cxnId="{427EE1AE-25E7-4F96-BF6D-C56E3310D54B}">
      <dgm:prSet/>
      <dgm:spPr/>
      <dgm:t>
        <a:bodyPr/>
        <a:lstStyle/>
        <a:p>
          <a:endParaRPr lang="ru-RU"/>
        </a:p>
      </dgm:t>
    </dgm:pt>
    <dgm:pt modelId="{7B0D5D63-6859-4BFE-B6B6-47AC8B2526BE}" type="sibTrans" cxnId="{427EE1AE-25E7-4F96-BF6D-C56E3310D54B}">
      <dgm:prSet/>
      <dgm:spPr/>
      <dgm:t>
        <a:bodyPr/>
        <a:lstStyle/>
        <a:p>
          <a:endParaRPr lang="ru-RU"/>
        </a:p>
      </dgm:t>
    </dgm:pt>
    <dgm:pt modelId="{30E87D8E-C7F5-4C30-ABF0-970B06E0E093}">
      <dgm:prSet custT="1"/>
      <dgm:spPr/>
      <dgm:t>
        <a:bodyPr/>
        <a:lstStyle/>
        <a:p>
          <a:pPr marL="171450" indent="0" algn="ctr" rtl="0">
            <a:spcAft>
              <a:spcPts val="0"/>
            </a:spcAft>
          </a:pPr>
          <a:r>
            <a:rPr lang="ru-RU" sz="1800" b="1" dirty="0" smtClean="0"/>
            <a:t>Рассмотрение жалобы об оспаривании отказов в продлении сроков исполнения предписания</a:t>
          </a:r>
          <a:endParaRPr lang="ru-RU" sz="1800" b="1" dirty="0"/>
        </a:p>
      </dgm:t>
    </dgm:pt>
    <dgm:pt modelId="{33564109-40E1-48B2-A010-8BB4285B0B4B}" type="parTrans" cxnId="{03E42C13-A66C-4FFC-A594-E209F1F6E28D}">
      <dgm:prSet/>
      <dgm:spPr/>
      <dgm:t>
        <a:bodyPr/>
        <a:lstStyle/>
        <a:p>
          <a:endParaRPr lang="ru-RU"/>
        </a:p>
      </dgm:t>
    </dgm:pt>
    <dgm:pt modelId="{9D0333B4-05C0-4FC0-9B6B-172463DFFF62}" type="sibTrans" cxnId="{03E42C13-A66C-4FFC-A594-E209F1F6E28D}">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ScaleX="106410" custScaleY="364143" custLinFactNeighborX="2538" custLinFactNeighborY="-551">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custScaleY="1927304">
        <dgm:presLayoutVars>
          <dgm:bulletEnabled val="1"/>
        </dgm:presLayoutVars>
      </dgm:prSet>
      <dgm:spPr/>
      <dgm:t>
        <a:bodyPr/>
        <a:lstStyle/>
        <a:p>
          <a:endParaRPr lang="ru-RU"/>
        </a:p>
      </dgm:t>
    </dgm:pt>
  </dgm:ptLst>
  <dgm:cxnLst>
    <dgm:cxn modelId="{427EE1AE-25E7-4F96-BF6D-C56E3310D54B}" srcId="{153D430D-0639-4283-831E-0CE1D86CAD16}" destId="{65F04C5C-0785-42F5-A6A5-F3B5369BA3B3}" srcOrd="3" destOrd="0" parTransId="{62332FBF-7856-48BE-A1F9-5DD8089F6078}" sibTransId="{7B0D5D63-6859-4BFE-B6B6-47AC8B2526BE}"/>
    <dgm:cxn modelId="{03E42C13-A66C-4FFC-A594-E209F1F6E28D}" srcId="{153D430D-0639-4283-831E-0CE1D86CAD16}" destId="{30E87D8E-C7F5-4C30-ABF0-970B06E0E093}" srcOrd="2" destOrd="0" parTransId="{33564109-40E1-48B2-A010-8BB4285B0B4B}" sibTransId="{9D0333B4-05C0-4FC0-9B6B-172463DFFF62}"/>
    <dgm:cxn modelId="{5ABD8D26-9B46-4070-82DB-3EC099A53946}" type="presOf" srcId="{FA697C21-4D83-4482-B8A6-2F342EAAB28D}" destId="{ECE595E1-C205-423D-952A-617635B757DD}" srcOrd="0" destOrd="1" presId="urn:microsoft.com/office/officeart/2005/8/layout/vList2"/>
    <dgm:cxn modelId="{1464B023-BB93-4B8C-A13D-AE7C53E68DB5}" srcId="{153D430D-0639-4283-831E-0CE1D86CAD16}" destId="{FA697C21-4D83-4482-B8A6-2F342EAAB28D}" srcOrd="1" destOrd="0" parTransId="{82FEC583-D310-454A-B0FB-CE1E7E1E4875}" sibTransId="{EC5B95EF-1173-4841-B072-4688E558F5C2}"/>
    <dgm:cxn modelId="{5BAD2420-FFB5-4843-A208-4EF7735D6977}" srcId="{AC40E638-CA91-4D32-B9A4-3493EB01D03F}" destId="{153D430D-0639-4283-831E-0CE1D86CAD16}" srcOrd="0" destOrd="0" parTransId="{B83F94FF-D878-443F-B72D-98038F53189F}" sibTransId="{E526C6F1-0140-47F5-AE80-B543E455E673}"/>
    <dgm:cxn modelId="{21E70DEC-69E8-4D52-A810-13957E2B9834}" type="presOf" srcId="{153D430D-0639-4283-831E-0CE1D86CAD16}" destId="{9FBA17BA-3CC7-4B50-9600-01023E337ED8}" srcOrd="0" destOrd="0" presId="urn:microsoft.com/office/officeart/2005/8/layout/vList2"/>
    <dgm:cxn modelId="{9F847151-6842-4979-BEDC-085701FEF421}" type="presOf" srcId="{30E87D8E-C7F5-4C30-ABF0-970B06E0E093}" destId="{ECE595E1-C205-423D-952A-617635B757DD}" srcOrd="0" destOrd="2" presId="urn:microsoft.com/office/officeart/2005/8/layout/vList2"/>
    <dgm:cxn modelId="{704EA29E-C55D-43D2-BBFC-037F574C146E}" type="presOf" srcId="{65F04C5C-0785-42F5-A6A5-F3B5369BA3B3}" destId="{ECE595E1-C205-423D-952A-617635B757DD}" srcOrd="0" destOrd="3" presId="urn:microsoft.com/office/officeart/2005/8/layout/vList2"/>
    <dgm:cxn modelId="{86CA164C-EF03-4BCC-925D-107DBB3DD343}" type="presOf" srcId="{AC40E638-CA91-4D32-B9A4-3493EB01D03F}" destId="{679F71A6-AF93-4ACD-B69E-CCBAA87699D3}" srcOrd="0" destOrd="0" presId="urn:microsoft.com/office/officeart/2005/8/layout/vList2"/>
    <dgm:cxn modelId="{64633C2E-02B4-4FC6-ADE3-3C527300EDE2}" type="presOf" srcId="{5AE3D362-31B5-4418-9F4F-000BD5B17097}" destId="{ECE595E1-C205-423D-952A-617635B757DD}" srcOrd="0" destOrd="0" presId="urn:microsoft.com/office/officeart/2005/8/layout/vList2"/>
    <dgm:cxn modelId="{0C63EEAF-0B44-400E-9906-250B263CBD70}" srcId="{153D430D-0639-4283-831E-0CE1D86CAD16}" destId="{5AE3D362-31B5-4418-9F4F-000BD5B17097}" srcOrd="0" destOrd="0" parTransId="{87BE7812-A23A-4D9B-A955-2C2DEECAC6B3}" sibTransId="{602FB748-503E-4ABE-A893-8F69331CBECC}"/>
    <dgm:cxn modelId="{51F0EAF5-86E9-4A63-9844-A6C4175F084B}" type="presParOf" srcId="{679F71A6-AF93-4ACD-B69E-CCBAA87699D3}" destId="{9FBA17BA-3CC7-4B50-9600-01023E337ED8}" srcOrd="0" destOrd="0" presId="urn:microsoft.com/office/officeart/2005/8/layout/vList2"/>
    <dgm:cxn modelId="{11E0B20E-7F4E-415E-BD39-5970F0A55F48}"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spcAft>
              <a:spcPts val="0"/>
            </a:spcAft>
          </a:pPr>
          <a:r>
            <a:rPr lang="ru-RU" sz="2400" dirty="0" smtClean="0"/>
            <a:t>Судебная практика.</a:t>
          </a:r>
        </a:p>
        <a:p>
          <a:pPr rtl="0">
            <a:spcAft>
              <a:spcPct val="35000"/>
            </a:spcAft>
          </a:pPr>
          <a:r>
            <a:rPr lang="ru-RU" sz="1800" dirty="0" smtClean="0"/>
            <a:t>По результатам осуществления деятельности, направленной на предупреждение, выявление и пресечение нарушений лицами, осуществляющими деятельность в области промышленной безопасности, АО «</a:t>
          </a:r>
          <a:r>
            <a:rPr lang="ru-RU" sz="1800" dirty="0" err="1" smtClean="0"/>
            <a:t>Сургутское</a:t>
          </a:r>
          <a:r>
            <a:rPr lang="ru-RU" sz="1800" dirty="0" smtClean="0"/>
            <a:t> судоремонтное предприятие» привлечено к административной ответственности по части 1 статьи 9.1 КоАП РФ.</a:t>
          </a:r>
          <a:endParaRPr lang="ru-RU" sz="12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AE3D362-31B5-4418-9F4F-000BD5B17097}">
      <dgm:prSet custT="1"/>
      <dgm:spPr/>
      <dgm:t>
        <a:bodyPr/>
        <a:lstStyle/>
        <a:p>
          <a:pPr rtl="0">
            <a:spcAft>
              <a:spcPts val="0"/>
            </a:spcAft>
          </a:pPr>
          <a:r>
            <a:rPr lang="ru-RU" sz="1700" dirty="0" smtClean="0"/>
            <a:t>Заявитель, не оспаривая факт правонарушения, просил Арбитражный суд ХМАО-Югры либо признать совершенное правонарушение малозначительным, либо снизить размер штрафа ниже низшего предела, указав на несоразмерность размера санкции.</a:t>
          </a:r>
          <a:endParaRPr lang="ru-RU" sz="1700" u="sng"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74272A33-B880-434A-B119-DBEEF6061093}">
      <dgm:prSet custT="1"/>
      <dgm:spPr/>
      <dgm:t>
        <a:bodyPr/>
        <a:lstStyle/>
        <a:p>
          <a:pPr rtl="0">
            <a:spcAft>
              <a:spcPts val="0"/>
            </a:spcAft>
          </a:pPr>
          <a:r>
            <a:rPr lang="ru-RU" sz="1700" dirty="0" smtClean="0"/>
            <a:t>Арбитражный суд Ханты-Мансийского автономного округа – Югры отменяя вынесенное Управлением постановление.</a:t>
          </a:r>
          <a:endParaRPr lang="ru-RU" sz="1700" u="sng" dirty="0"/>
        </a:p>
      </dgm:t>
    </dgm:pt>
    <dgm:pt modelId="{57B48D9E-7729-43CF-BA67-1530F11E4559}" type="parTrans" cxnId="{0D687206-4054-4C80-95B5-5983051C9116}">
      <dgm:prSet/>
      <dgm:spPr/>
      <dgm:t>
        <a:bodyPr/>
        <a:lstStyle/>
        <a:p>
          <a:endParaRPr lang="ru-RU"/>
        </a:p>
      </dgm:t>
    </dgm:pt>
    <dgm:pt modelId="{9E7D3DB8-358F-4C1E-A215-0F40B0FB7682}" type="sibTrans" cxnId="{0D687206-4054-4C80-95B5-5983051C9116}">
      <dgm:prSet/>
      <dgm:spPr/>
      <dgm:t>
        <a:bodyPr/>
        <a:lstStyle/>
        <a:p>
          <a:endParaRPr lang="ru-RU"/>
        </a:p>
      </dgm:t>
    </dgm:pt>
    <dgm:pt modelId="{438F8E73-0525-4F91-A589-BFED11ACAD81}">
      <dgm:prSet custT="1"/>
      <dgm:spPr/>
      <dgm:t>
        <a:bodyPr/>
        <a:lstStyle/>
        <a:p>
          <a:pPr rtl="0">
            <a:spcAft>
              <a:spcPts val="0"/>
            </a:spcAft>
          </a:pPr>
          <a:endParaRPr lang="ru-RU" sz="1600" u="sng" dirty="0"/>
        </a:p>
      </dgm:t>
    </dgm:pt>
    <dgm:pt modelId="{8ADE9D42-F23A-46D9-BD00-C921C994955C}" type="parTrans" cxnId="{A6208536-A2F7-4D94-8EF6-A7B2A4F8962C}">
      <dgm:prSet/>
      <dgm:spPr/>
      <dgm:t>
        <a:bodyPr/>
        <a:lstStyle/>
        <a:p>
          <a:endParaRPr lang="ru-RU"/>
        </a:p>
      </dgm:t>
    </dgm:pt>
    <dgm:pt modelId="{ECF93F16-C194-405F-8B1E-3E2E2BC28954}" type="sibTrans" cxnId="{A6208536-A2F7-4D94-8EF6-A7B2A4F8962C}">
      <dgm:prSet/>
      <dgm:spPr/>
      <dgm:t>
        <a:bodyPr/>
        <a:lstStyle/>
        <a:p>
          <a:endParaRPr lang="ru-RU"/>
        </a:p>
      </dgm:t>
    </dgm:pt>
    <dgm:pt modelId="{874E649D-A0E1-4654-9D40-E659AB30A33F}">
      <dgm:prSet custT="1"/>
      <dgm:spPr/>
      <dgm:t>
        <a:bodyPr/>
        <a:lstStyle/>
        <a:p>
          <a:pPr rtl="0">
            <a:spcAft>
              <a:spcPts val="0"/>
            </a:spcAft>
          </a:pPr>
          <a:r>
            <a:rPr lang="ru-RU" sz="1700" dirty="0" smtClean="0"/>
            <a:t>Восьмой арбитражный апелляционной суд, рассмотрев 14.01.2022 жалобу Управления, решение Арбитражного суда ХМАО–Югры изменил, оставив постановление Управления в силе.</a:t>
          </a:r>
          <a:endParaRPr lang="ru-RU" sz="1700" u="sng" dirty="0"/>
        </a:p>
      </dgm:t>
    </dgm:pt>
    <dgm:pt modelId="{DC66D097-7CA4-4C05-AC6D-1F1321F6FD80}" type="parTrans" cxnId="{0257AB56-800D-484B-9E53-AD8D66213272}">
      <dgm:prSet/>
      <dgm:spPr/>
      <dgm:t>
        <a:bodyPr/>
        <a:lstStyle/>
        <a:p>
          <a:endParaRPr lang="ru-RU"/>
        </a:p>
      </dgm:t>
    </dgm:pt>
    <dgm:pt modelId="{DAA29549-20E2-49A6-944D-4FF2DF37B307}" type="sibTrans" cxnId="{0257AB56-800D-484B-9E53-AD8D66213272}">
      <dgm:prSet/>
      <dgm:spPr/>
      <dgm:t>
        <a:bodyPr/>
        <a:lstStyle/>
        <a:p>
          <a:endParaRPr lang="ru-RU"/>
        </a:p>
      </dgm:t>
    </dgm:pt>
    <dgm:pt modelId="{9B23EACE-3907-4CD9-9C97-FFAF21DD9C49}">
      <dgm:prSet custT="1"/>
      <dgm:spPr/>
      <dgm:t>
        <a:bodyPr/>
        <a:lstStyle/>
        <a:p>
          <a:pPr rtl="0">
            <a:spcAft>
              <a:spcPts val="0"/>
            </a:spcAft>
          </a:pPr>
          <a:r>
            <a:rPr lang="ru-RU" sz="1700" dirty="0" smtClean="0"/>
            <a:t>Изменяя решение суда первой инстанции Восьмой арбитражный апелляционной суд указал, что вменяемые Обществу правонарушения не могут быть признаны малозначительными, поскольку совершены в сфере обеспечения производственной безопасности и напрямую представляют угрозу жизни и здоровью людей.</a:t>
          </a:r>
          <a:endParaRPr lang="ru-RU" sz="1700" u="sng" dirty="0"/>
        </a:p>
      </dgm:t>
    </dgm:pt>
    <dgm:pt modelId="{A1A8E9FD-C135-4E3A-9956-1F7D00C73F06}" type="parTrans" cxnId="{7C052CA4-915D-4371-A567-869AD7E29771}">
      <dgm:prSet/>
      <dgm:spPr/>
      <dgm:t>
        <a:bodyPr/>
        <a:lstStyle/>
        <a:p>
          <a:endParaRPr lang="ru-RU"/>
        </a:p>
      </dgm:t>
    </dgm:pt>
    <dgm:pt modelId="{A1E638F4-B87B-4640-BFB4-E6F01D4FE5DA}" type="sibTrans" cxnId="{7C052CA4-915D-4371-A567-869AD7E29771}">
      <dgm:prSet/>
      <dgm:spPr/>
      <dgm:t>
        <a:bodyPr/>
        <a:lstStyle/>
        <a:p>
          <a:endParaRPr lang="ru-RU"/>
        </a:p>
      </dgm:t>
    </dgm:pt>
    <dgm:pt modelId="{5FBB5500-8A5C-4155-9F0D-853696D0D85A}">
      <dgm:prSet custT="1"/>
      <dgm:spPr/>
      <dgm:t>
        <a:bodyPr/>
        <a:lstStyle/>
        <a:p>
          <a:pPr rtl="0">
            <a:spcAft>
              <a:spcPts val="0"/>
            </a:spcAft>
          </a:pPr>
          <a:r>
            <a:rPr lang="ru-RU" sz="1700" dirty="0" smtClean="0"/>
            <a:t>Кроме того, в соответствии с правовой позицией Конституционного Суда Российской Федерации, изложенной в Постановлении от 25.02.2014 № 4-П, что касается обстоятельств, не имеющих непосредственного значения для оценки самого административного правонарушения, а характеризующих особенности материального (экономического) статуса привлекаемого к ответственности юридического лица либо его </a:t>
          </a:r>
          <a:r>
            <a:rPr lang="ru-RU" sz="1700" dirty="0" err="1" smtClean="0"/>
            <a:t>постделиктное</a:t>
          </a:r>
          <a:r>
            <a:rPr lang="ru-RU" sz="1700" dirty="0" smtClean="0"/>
            <a:t> поведение, в том числе добровольное устранение негативных последствий административного правонарушения, то они, как таковые, не могут служить основанием для признания административного правонарушения малозначительным. (Постановление Восьмого арбитражного апелляционного суда от 14.01.2022 по делу № А75-12549/2021).</a:t>
          </a:r>
          <a:endParaRPr lang="ru-RU" sz="1700" u="sng" dirty="0"/>
        </a:p>
      </dgm:t>
    </dgm:pt>
    <dgm:pt modelId="{91D78804-2F31-4D78-9A95-34695D247407}" type="parTrans" cxnId="{615DE4F9-97AF-424F-A37C-916DACAB6F67}">
      <dgm:prSet/>
      <dgm:spPr/>
      <dgm:t>
        <a:bodyPr/>
        <a:lstStyle/>
        <a:p>
          <a:endParaRPr lang="ru-RU"/>
        </a:p>
      </dgm:t>
    </dgm:pt>
    <dgm:pt modelId="{D1448A64-A22C-4520-BD5B-1246B75D1749}" type="sibTrans" cxnId="{615DE4F9-97AF-424F-A37C-916DACAB6F67}">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ScaleY="127099" custLinFactNeighborX="-27" custLinFactNeighborY="-4035">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custScaleY="2000000">
        <dgm:presLayoutVars>
          <dgm:bulletEnabled val="1"/>
        </dgm:presLayoutVars>
      </dgm:prSet>
      <dgm:spPr/>
      <dgm:t>
        <a:bodyPr/>
        <a:lstStyle/>
        <a:p>
          <a:endParaRPr lang="ru-RU"/>
        </a:p>
      </dgm:t>
    </dgm:pt>
  </dgm:ptLst>
  <dgm:cxnLst>
    <dgm:cxn modelId="{0D687206-4054-4C80-95B5-5983051C9116}" srcId="{153D430D-0639-4283-831E-0CE1D86CAD16}" destId="{74272A33-B880-434A-B119-DBEEF6061093}" srcOrd="1" destOrd="0" parTransId="{57B48D9E-7729-43CF-BA67-1530F11E4559}" sibTransId="{9E7D3DB8-358F-4C1E-A215-0F40B0FB7682}"/>
    <dgm:cxn modelId="{116A4DD6-5903-42E9-9ED6-92496B54CBB3}" type="presOf" srcId="{5AE3D362-31B5-4418-9F4F-000BD5B17097}" destId="{ECE595E1-C205-423D-952A-617635B757DD}" srcOrd="0" destOrd="0" presId="urn:microsoft.com/office/officeart/2005/8/layout/vList2"/>
    <dgm:cxn modelId="{A6208536-A2F7-4D94-8EF6-A7B2A4F8962C}" srcId="{153D430D-0639-4283-831E-0CE1D86CAD16}" destId="{438F8E73-0525-4F91-A589-BFED11ACAD81}" srcOrd="5" destOrd="0" parTransId="{8ADE9D42-F23A-46D9-BD00-C921C994955C}" sibTransId="{ECF93F16-C194-405F-8B1E-3E2E2BC28954}"/>
    <dgm:cxn modelId="{7C052CA4-915D-4371-A567-869AD7E29771}" srcId="{153D430D-0639-4283-831E-0CE1D86CAD16}" destId="{9B23EACE-3907-4CD9-9C97-FFAF21DD9C49}" srcOrd="3" destOrd="0" parTransId="{A1A8E9FD-C135-4E3A-9956-1F7D00C73F06}" sibTransId="{A1E638F4-B87B-4640-BFB4-E6F01D4FE5DA}"/>
    <dgm:cxn modelId="{31DBBCCB-D7D6-42F0-926A-24E14F2F4B15}" type="presOf" srcId="{438F8E73-0525-4F91-A589-BFED11ACAD81}" destId="{ECE595E1-C205-423D-952A-617635B757DD}" srcOrd="0" destOrd="5" presId="urn:microsoft.com/office/officeart/2005/8/layout/vList2"/>
    <dgm:cxn modelId="{5BAD2420-FFB5-4843-A208-4EF7735D6977}" srcId="{AC40E638-CA91-4D32-B9A4-3493EB01D03F}" destId="{153D430D-0639-4283-831E-0CE1D86CAD16}" srcOrd="0" destOrd="0" parTransId="{B83F94FF-D878-443F-B72D-98038F53189F}" sibTransId="{E526C6F1-0140-47F5-AE80-B543E455E673}"/>
    <dgm:cxn modelId="{A3118FC7-5DF5-4607-B296-9D04B8670B5F}" type="presOf" srcId="{AC40E638-CA91-4D32-B9A4-3493EB01D03F}" destId="{679F71A6-AF93-4ACD-B69E-CCBAA87699D3}" srcOrd="0" destOrd="0" presId="urn:microsoft.com/office/officeart/2005/8/layout/vList2"/>
    <dgm:cxn modelId="{B39597D5-49A6-4AD5-8160-C3845C95787D}" type="presOf" srcId="{874E649D-A0E1-4654-9D40-E659AB30A33F}" destId="{ECE595E1-C205-423D-952A-617635B757DD}" srcOrd="0" destOrd="2" presId="urn:microsoft.com/office/officeart/2005/8/layout/vList2"/>
    <dgm:cxn modelId="{8FB5A152-0B36-4204-A192-D1591B3E13DE}" type="presOf" srcId="{74272A33-B880-434A-B119-DBEEF6061093}" destId="{ECE595E1-C205-423D-952A-617635B757DD}" srcOrd="0" destOrd="1" presId="urn:microsoft.com/office/officeart/2005/8/layout/vList2"/>
    <dgm:cxn modelId="{0257AB56-800D-484B-9E53-AD8D66213272}" srcId="{153D430D-0639-4283-831E-0CE1D86CAD16}" destId="{874E649D-A0E1-4654-9D40-E659AB30A33F}" srcOrd="2" destOrd="0" parTransId="{DC66D097-7CA4-4C05-AC6D-1F1321F6FD80}" sibTransId="{DAA29549-20E2-49A6-944D-4FF2DF37B307}"/>
    <dgm:cxn modelId="{615DE4F9-97AF-424F-A37C-916DACAB6F67}" srcId="{153D430D-0639-4283-831E-0CE1D86CAD16}" destId="{5FBB5500-8A5C-4155-9F0D-853696D0D85A}" srcOrd="4" destOrd="0" parTransId="{91D78804-2F31-4D78-9A95-34695D247407}" sibTransId="{D1448A64-A22C-4520-BD5B-1246B75D1749}"/>
    <dgm:cxn modelId="{5794CA48-A427-45A6-A789-F582589A4D0C}" type="presOf" srcId="{153D430D-0639-4283-831E-0CE1D86CAD16}" destId="{9FBA17BA-3CC7-4B50-9600-01023E337ED8}" srcOrd="0" destOrd="0" presId="urn:microsoft.com/office/officeart/2005/8/layout/vList2"/>
    <dgm:cxn modelId="{673D288C-A113-4A9A-A47C-658372021F4F}" type="presOf" srcId="{5FBB5500-8A5C-4155-9F0D-853696D0D85A}" destId="{ECE595E1-C205-423D-952A-617635B757DD}" srcOrd="0" destOrd="4" presId="urn:microsoft.com/office/officeart/2005/8/layout/vList2"/>
    <dgm:cxn modelId="{9017AD71-E769-42C0-A91B-D72B59EBF974}" type="presOf" srcId="{9B23EACE-3907-4CD9-9C97-FFAF21DD9C49}" destId="{ECE595E1-C205-423D-952A-617635B757DD}" srcOrd="0" destOrd="3" presId="urn:microsoft.com/office/officeart/2005/8/layout/vList2"/>
    <dgm:cxn modelId="{0C63EEAF-0B44-400E-9906-250B263CBD70}" srcId="{153D430D-0639-4283-831E-0CE1D86CAD16}" destId="{5AE3D362-31B5-4418-9F4F-000BD5B17097}" srcOrd="0" destOrd="0" parTransId="{87BE7812-A23A-4D9B-A955-2C2DEECAC6B3}" sibTransId="{602FB748-503E-4ABE-A893-8F69331CBECC}"/>
    <dgm:cxn modelId="{94FBDD06-9895-4DAD-B6FE-6AF2E4AAE47F}" type="presParOf" srcId="{679F71A6-AF93-4ACD-B69E-CCBAA87699D3}" destId="{9FBA17BA-3CC7-4B50-9600-01023E337ED8}" srcOrd="0" destOrd="0" presId="urn:microsoft.com/office/officeart/2005/8/layout/vList2"/>
    <dgm:cxn modelId="{04B282ED-A1C1-4FFB-835D-DE067CA8FD99}"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algn="l" rtl="0">
            <a:spcAft>
              <a:spcPts val="0"/>
            </a:spcAft>
          </a:pPr>
          <a:r>
            <a:rPr lang="ru-RU" sz="2000" dirty="0" smtClean="0"/>
            <a:t>Судебная практика.</a:t>
          </a:r>
          <a:endParaRPr lang="ru-RU" sz="4800" dirty="0" smtClean="0"/>
        </a:p>
        <a:p>
          <a:pPr algn="l" rtl="0">
            <a:spcAft>
              <a:spcPct val="35000"/>
            </a:spcAft>
          </a:pPr>
          <a:r>
            <a:rPr lang="ru-RU" sz="1800" dirty="0" smtClean="0">
              <a:solidFill>
                <a:schemeClr val="bg1"/>
              </a:solidFill>
            </a:rPr>
            <a:t>Эксплуатация ОПО без лицензии на эксплуатацию взрывопожароопасных и химически опасных производственных объектов </a:t>
          </a:r>
          <a:r>
            <a:rPr lang="en-US" sz="1800" dirty="0" smtClean="0">
              <a:solidFill>
                <a:schemeClr val="bg1"/>
              </a:solidFill>
            </a:rPr>
            <a:t>I</a:t>
          </a:r>
          <a:r>
            <a:rPr lang="ru-RU" sz="1800" dirty="0" smtClean="0">
              <a:solidFill>
                <a:schemeClr val="bg1"/>
              </a:solidFill>
            </a:rPr>
            <a:t>, II, III классов опасности </a:t>
          </a:r>
          <a:endParaRPr lang="ru-RU" sz="1800" dirty="0">
            <a:solidFill>
              <a:schemeClr val="bg1"/>
            </a:solidFill>
          </a:endParaRPr>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AE3D362-31B5-4418-9F4F-000BD5B17097}">
      <dgm:prSet custT="1"/>
      <dgm:spPr/>
      <dgm:t>
        <a:bodyPr/>
        <a:lstStyle/>
        <a:p>
          <a:pPr marL="0" indent="0" algn="l" rtl="0">
            <a:spcBef>
              <a:spcPts val="600"/>
            </a:spcBef>
            <a:spcAft>
              <a:spcPts val="0"/>
            </a:spcAft>
          </a:pPr>
          <a:r>
            <a:rPr lang="ru-RU" sz="2000" dirty="0" smtClean="0"/>
            <a:t>При рассмотрении судами дел об административном правонарушении связанных с эксплуатацией опасного производственного объекта в отсутствие лицензии на эксплуатацию взрывопожароопасных и химически опасных производственных объектов </a:t>
          </a:r>
          <a:r>
            <a:rPr lang="en-US" sz="2000" dirty="0" smtClean="0"/>
            <a:t>I</a:t>
          </a:r>
          <a:r>
            <a:rPr lang="ru-RU" sz="2000" dirty="0" smtClean="0"/>
            <a:t>, II, III классов опасности, суды пришли к выводу о наличии в действиях юридических лиц административного правонарушения, предусмотренного ч.1 ст.9.1 КоАП РФ.</a:t>
          </a:r>
          <a:endParaRPr lang="ru-RU" sz="2000" u="sng"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69C0E820-1213-46FE-8B99-9C06E968B797}">
      <dgm:prSet custT="1"/>
      <dgm:spPr/>
      <dgm:t>
        <a:bodyPr/>
        <a:lstStyle/>
        <a:p>
          <a:pPr marL="0" indent="0" algn="l" rtl="0">
            <a:spcBef>
              <a:spcPct val="0"/>
            </a:spcBef>
            <a:spcAft>
              <a:spcPts val="0"/>
            </a:spcAft>
          </a:pPr>
          <a:r>
            <a:rPr lang="ru-RU" sz="2000" dirty="0" smtClean="0"/>
            <a:t> Согласно п. 18 постановления Пленума Верховного Суда Российской Федерации от 24.10.2006 №18 «О некоторых вопросах, возникающих у судов при применении Особенной части Кодекса Российской Федерации об административных правонарушениях» и правовой позиции, изложенной в п. 3 «Обзор судебной практики «О некоторых вопросах, возникающих при рассмотрении арбитражными судами дел об административных правонарушениях, предусмотренных главой 14 Кодекса Российской Федерации об административных правонарушениях» (утв. Президиумом Верховного Суда РФ 06.12.2017) деятельность в области промышленной безопасности опасных производственных объектов без лицензии свидетельствует о нарушении требований промышленной безопасности, установленных </a:t>
          </a:r>
          <a:r>
            <a:rPr lang="ru-RU" sz="2000" dirty="0" smtClean="0">
              <a:hlinkClick xmlns:r="http://schemas.openxmlformats.org/officeDocument/2006/relationships" r:id="rId1"/>
            </a:rPr>
            <a:t>Законом № 116-ФЗ</a:t>
          </a:r>
          <a:r>
            <a:rPr lang="ru-RU" sz="2000" dirty="0" smtClean="0"/>
            <a:t>, и, следовательно, наличии в действиях общества признаков состава административного правонарушения, ответственность за совершение которого предусмотрена </a:t>
          </a:r>
          <a:r>
            <a:rPr lang="ru-RU" sz="2000" dirty="0" smtClean="0">
              <a:hlinkClick xmlns:r="http://schemas.openxmlformats.org/officeDocument/2006/relationships" r:id="rId2"/>
            </a:rPr>
            <a:t>ч.1 ст.9.1 КоАП РФ</a:t>
          </a:r>
          <a:r>
            <a:rPr lang="ru-RU" sz="2000" dirty="0" smtClean="0"/>
            <a:t>, а не по </a:t>
          </a:r>
          <a:r>
            <a:rPr lang="ru-RU" sz="2000" dirty="0" smtClean="0">
              <a:hlinkClick xmlns:r="http://schemas.openxmlformats.org/officeDocument/2006/relationships" r:id="rId3"/>
            </a:rPr>
            <a:t>ч.2 ст.14.1 КоАП РФ</a:t>
          </a:r>
          <a:r>
            <a:rPr lang="ru-RU" sz="2000" dirty="0" smtClean="0"/>
            <a:t>. </a:t>
          </a:r>
          <a:endParaRPr lang="ru-RU" sz="2000" u="sng" dirty="0"/>
        </a:p>
      </dgm:t>
    </dgm:pt>
    <dgm:pt modelId="{B60A2CED-B2F1-43C8-A9F8-6DD920BCAA6F}" type="parTrans" cxnId="{1DA6FFC9-55D5-4532-994C-41D8099D43DB}">
      <dgm:prSet/>
      <dgm:spPr/>
      <dgm:t>
        <a:bodyPr/>
        <a:lstStyle/>
        <a:p>
          <a:endParaRPr lang="ru-RU"/>
        </a:p>
      </dgm:t>
    </dgm:pt>
    <dgm:pt modelId="{2ACC2E50-5EC8-46AE-8739-C2FC700104B0}" type="sibTrans" cxnId="{1DA6FFC9-55D5-4532-994C-41D8099D43DB}">
      <dgm:prSet/>
      <dgm:spPr/>
      <dgm:t>
        <a:bodyPr/>
        <a:lstStyle/>
        <a:p>
          <a:endParaRPr lang="ru-RU"/>
        </a:p>
      </dgm:t>
    </dgm:pt>
    <dgm:pt modelId="{B04FF628-D676-405F-A66C-5BD114F7C729}">
      <dgm:prSet custT="1"/>
      <dgm:spPr/>
      <dgm:t>
        <a:bodyPr/>
        <a:lstStyle/>
        <a:p>
          <a:pPr marL="0" indent="0" algn="l" rtl="0">
            <a:spcBef>
              <a:spcPts val="600"/>
            </a:spcBef>
            <a:spcAft>
              <a:spcPts val="0"/>
            </a:spcAft>
          </a:pPr>
          <a:endParaRPr lang="ru-RU" sz="1050" u="sng" dirty="0"/>
        </a:p>
      </dgm:t>
    </dgm:pt>
    <dgm:pt modelId="{5F63FAAA-31C3-4478-83FA-F7442D19CDA0}" type="parTrans" cxnId="{19014A7B-60FE-4708-9789-BA70F9864590}">
      <dgm:prSet/>
      <dgm:spPr/>
      <dgm:t>
        <a:bodyPr/>
        <a:lstStyle/>
        <a:p>
          <a:endParaRPr lang="ru-RU"/>
        </a:p>
      </dgm:t>
    </dgm:pt>
    <dgm:pt modelId="{8BAF70C0-CC07-416E-96F1-B684B8DF7B3C}" type="sibTrans" cxnId="{19014A7B-60FE-4708-9789-BA70F9864590}">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ScaleX="110385" custScaleY="374065" custLinFactNeighborX="-9198" custLinFactNeighborY="1562">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custScaleX="101288" custScaleY="119790" custLinFactNeighborX="-1010" custLinFactNeighborY="32603">
        <dgm:presLayoutVars>
          <dgm:bulletEnabled val="1"/>
        </dgm:presLayoutVars>
      </dgm:prSet>
      <dgm:spPr/>
      <dgm:t>
        <a:bodyPr/>
        <a:lstStyle/>
        <a:p>
          <a:endParaRPr lang="ru-RU"/>
        </a:p>
      </dgm:t>
    </dgm:pt>
  </dgm:ptLst>
  <dgm:cxnLst>
    <dgm:cxn modelId="{6BC904DE-7AFB-4527-BC9C-8004DF6B991A}" type="presOf" srcId="{69C0E820-1213-46FE-8B99-9C06E968B797}" destId="{ECE595E1-C205-423D-952A-617635B757DD}" srcOrd="0" destOrd="2" presId="urn:microsoft.com/office/officeart/2005/8/layout/vList2"/>
    <dgm:cxn modelId="{1DA6FFC9-55D5-4532-994C-41D8099D43DB}" srcId="{153D430D-0639-4283-831E-0CE1D86CAD16}" destId="{69C0E820-1213-46FE-8B99-9C06E968B797}" srcOrd="2" destOrd="0" parTransId="{B60A2CED-B2F1-43C8-A9F8-6DD920BCAA6F}" sibTransId="{2ACC2E50-5EC8-46AE-8739-C2FC700104B0}"/>
    <dgm:cxn modelId="{FD0697C5-6E2C-44E0-BB6D-E3D7AC908523}" type="presOf" srcId="{B04FF628-D676-405F-A66C-5BD114F7C729}" destId="{ECE595E1-C205-423D-952A-617635B757DD}" srcOrd="0" destOrd="0" presId="urn:microsoft.com/office/officeart/2005/8/layout/vList2"/>
    <dgm:cxn modelId="{51F632B5-737E-4153-AA7E-15B4609553DD}" type="presOf" srcId="{5AE3D362-31B5-4418-9F4F-000BD5B17097}" destId="{ECE595E1-C205-423D-952A-617635B757DD}" srcOrd="0" destOrd="1" presId="urn:microsoft.com/office/officeart/2005/8/layout/vList2"/>
    <dgm:cxn modelId="{19014A7B-60FE-4708-9789-BA70F9864590}" srcId="{153D430D-0639-4283-831E-0CE1D86CAD16}" destId="{B04FF628-D676-405F-A66C-5BD114F7C729}" srcOrd="0" destOrd="0" parTransId="{5F63FAAA-31C3-4478-83FA-F7442D19CDA0}" sibTransId="{8BAF70C0-CC07-416E-96F1-B684B8DF7B3C}"/>
    <dgm:cxn modelId="{0C63EEAF-0B44-400E-9906-250B263CBD70}" srcId="{153D430D-0639-4283-831E-0CE1D86CAD16}" destId="{5AE3D362-31B5-4418-9F4F-000BD5B17097}" srcOrd="1" destOrd="0" parTransId="{87BE7812-A23A-4D9B-A955-2C2DEECAC6B3}" sibTransId="{602FB748-503E-4ABE-A893-8F69331CBECC}"/>
    <dgm:cxn modelId="{8F6AF19B-4928-4AA9-9331-8E9376CFCDFC}" type="presOf" srcId="{AC40E638-CA91-4D32-B9A4-3493EB01D03F}" destId="{679F71A6-AF93-4ACD-B69E-CCBAA87699D3}" srcOrd="0" destOrd="0" presId="urn:microsoft.com/office/officeart/2005/8/layout/vList2"/>
    <dgm:cxn modelId="{5BAD2420-FFB5-4843-A208-4EF7735D6977}" srcId="{AC40E638-CA91-4D32-B9A4-3493EB01D03F}" destId="{153D430D-0639-4283-831E-0CE1D86CAD16}" srcOrd="0" destOrd="0" parTransId="{B83F94FF-D878-443F-B72D-98038F53189F}" sibTransId="{E526C6F1-0140-47F5-AE80-B543E455E673}"/>
    <dgm:cxn modelId="{66781191-7E41-4C2A-AA4D-81E2F77EA6AC}" type="presOf" srcId="{153D430D-0639-4283-831E-0CE1D86CAD16}" destId="{9FBA17BA-3CC7-4B50-9600-01023E337ED8}" srcOrd="0" destOrd="0" presId="urn:microsoft.com/office/officeart/2005/8/layout/vList2"/>
    <dgm:cxn modelId="{4B6D96AD-01C0-436F-8383-99DA3C82C039}" type="presParOf" srcId="{679F71A6-AF93-4ACD-B69E-CCBAA87699D3}" destId="{9FBA17BA-3CC7-4B50-9600-01023E337ED8}" srcOrd="0" destOrd="0" presId="urn:microsoft.com/office/officeart/2005/8/layout/vList2"/>
    <dgm:cxn modelId="{8597A2BA-05DE-4C46-86EE-B18E7FD4F90A}"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spcAft>
              <a:spcPts val="0"/>
            </a:spcAft>
          </a:pPr>
          <a:r>
            <a:rPr lang="ru-RU" sz="3200" dirty="0" smtClean="0"/>
            <a:t>Судебная практика.</a:t>
          </a:r>
        </a:p>
        <a:p>
          <a:pPr rtl="0">
            <a:spcAft>
              <a:spcPct val="35000"/>
            </a:spcAft>
          </a:pPr>
          <a:r>
            <a:rPr lang="ru-RU" sz="1600" dirty="0" smtClean="0"/>
            <a:t>По результатам рассмотрения материалов административного дела Прокуратуры </a:t>
          </a:r>
          <a:r>
            <a:rPr lang="ru-RU" sz="1600" dirty="0" err="1" smtClean="0"/>
            <a:t>Пуровского</a:t>
          </a:r>
          <a:r>
            <a:rPr lang="ru-RU" sz="1600" dirty="0" smtClean="0"/>
            <a:t> района Управлением вынесено постановление по делу об административном правонарушении 09.02.2021 № 003-5911-2021 о привлечении Общества к административной ответственности по статье 9.17 КоАП РФ с назначением наказания в виде административного штрафа в размере 46 230 058 рублей.</a:t>
          </a:r>
          <a:endParaRPr lang="ru-RU" sz="8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AE3D362-31B5-4418-9F4F-000BD5B17097}">
      <dgm:prSet custT="1"/>
      <dgm:spPr/>
      <dgm:t>
        <a:bodyPr/>
        <a:lstStyle/>
        <a:p>
          <a:pPr rtl="0"/>
          <a:r>
            <a:rPr lang="ru-RU" sz="1800" dirty="0" smtClean="0"/>
            <a:t>Постановлением Арбитражного суда Ямало-Ненецкого автономного округа, постановление Управления по статье 9.17 КоАП РФ отменил, указав, что не доказано наличие в действиях (бездействий) АО «</a:t>
          </a:r>
          <a:r>
            <a:rPr lang="ru-RU" sz="1800" dirty="0" err="1" smtClean="0"/>
            <a:t>Ямалкоммунэнерго</a:t>
          </a:r>
          <a:r>
            <a:rPr lang="ru-RU" sz="1800" dirty="0" smtClean="0"/>
            <a:t>» состава административного правонарушения.  Кроме того, при расчете штрафа следовало руководствоваться стоимостью топлива, учтенного при установлении цены (тарифа) потому, как цены на отпуск тепловой энергии АО «</a:t>
          </a:r>
          <a:r>
            <a:rPr lang="ru-RU" sz="1800" dirty="0" err="1" smtClean="0"/>
            <a:t>Ямалкоммунэнерго</a:t>
          </a:r>
          <a:r>
            <a:rPr lang="ru-RU" sz="1800" dirty="0" smtClean="0"/>
            <a:t>» подлежат государственному регулированию. Восьмой арбитражный апелляционной суд, жалобу Управления, решение Арбитражного суда Ямало-Ненецкого автономного округа оставил без изменения.</a:t>
          </a:r>
          <a:r>
            <a:rPr lang="ru-RU" sz="1800" u="sng" dirty="0" smtClean="0"/>
            <a:t> </a:t>
          </a:r>
          <a:endParaRPr lang="ru-RU" sz="1800" u="sng"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A98DB798-534F-47D1-B76E-AA4101FB7DD4}">
      <dgm:prSet custT="1"/>
      <dgm:spPr/>
      <dgm:t>
        <a:bodyPr/>
        <a:lstStyle/>
        <a:p>
          <a:pPr rtl="0"/>
          <a:r>
            <a:rPr lang="ru-RU" sz="1800" dirty="0" smtClean="0"/>
            <a:t>Арбитражный суд Западно-Сибирского округа решение от 26.04.2021 Арбитражного суда Ямало-Ненецкого автономного округа и постановление от 16.09.2021 Восьмого арбитражного апелляционного суда по делу № А81-1607/2021 отменил. Дело направил на новое рассмотрение в Арбитражный суд Ямало-Ненецкого автономного округа, указав, что, в действиях АО «</a:t>
          </a:r>
          <a:r>
            <a:rPr lang="ru-RU" sz="1800" dirty="0" err="1" smtClean="0"/>
            <a:t>Ямалкоммунэнерго</a:t>
          </a:r>
          <a:r>
            <a:rPr lang="ru-RU" sz="1800" dirty="0" smtClean="0"/>
            <a:t>» содержится состав административного правонарушения по статье 9.17 КоАП РФ. Поскольку суд кассационной инстанции в силу части 2 статьи 287 АПК РФ не вправе устанавливать обстоятельства, имеющие значение для рассмотрения спора по существу, обжалуемые судебные акты подлежат отмене с направлением дела на новое рассмотрение в суд первой инстанции (Постановление Арбитражный суд Западно-Сибирского округа от 24.01.2022 по делу № А81-1607/2021).</a:t>
          </a:r>
          <a:endParaRPr lang="ru-RU" sz="1800" u="sng" dirty="0"/>
        </a:p>
      </dgm:t>
    </dgm:pt>
    <dgm:pt modelId="{7B892949-6C68-43C1-8145-FD4A0AB8436A}" type="parTrans" cxnId="{817AFF26-79C2-4FD4-98F6-9A794FBDEF4D}">
      <dgm:prSet/>
      <dgm:spPr/>
    </dgm:pt>
    <dgm:pt modelId="{81C666BB-FFC1-4856-9C98-BE0B664A8B12}" type="sibTrans" cxnId="{817AFF26-79C2-4FD4-98F6-9A794FBDEF4D}">
      <dgm:prSet/>
      <dgm:spPr/>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ScaleY="120066" custLinFactNeighborX="-27" custLinFactNeighborY="-4035">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dgm:presLayoutVars>
          <dgm:bulletEnabled val="1"/>
        </dgm:presLayoutVars>
      </dgm:prSet>
      <dgm:spPr/>
      <dgm:t>
        <a:bodyPr/>
        <a:lstStyle/>
        <a:p>
          <a:endParaRPr lang="ru-RU"/>
        </a:p>
      </dgm:t>
    </dgm:pt>
  </dgm:ptLst>
  <dgm:cxnLst>
    <dgm:cxn modelId="{0C63EEAF-0B44-400E-9906-250B263CBD70}" srcId="{153D430D-0639-4283-831E-0CE1D86CAD16}" destId="{5AE3D362-31B5-4418-9F4F-000BD5B17097}" srcOrd="0" destOrd="0" parTransId="{87BE7812-A23A-4D9B-A955-2C2DEECAC6B3}" sibTransId="{602FB748-503E-4ABE-A893-8F69331CBECC}"/>
    <dgm:cxn modelId="{7DD2E26B-CFCD-417F-9783-9FBA6E5EBF20}" type="presOf" srcId="{A98DB798-534F-47D1-B76E-AA4101FB7DD4}" destId="{ECE595E1-C205-423D-952A-617635B757DD}" srcOrd="0" destOrd="1" presId="urn:microsoft.com/office/officeart/2005/8/layout/vList2"/>
    <dgm:cxn modelId="{817AFF26-79C2-4FD4-98F6-9A794FBDEF4D}" srcId="{153D430D-0639-4283-831E-0CE1D86CAD16}" destId="{A98DB798-534F-47D1-B76E-AA4101FB7DD4}" srcOrd="1" destOrd="0" parTransId="{7B892949-6C68-43C1-8145-FD4A0AB8436A}" sibTransId="{81C666BB-FFC1-4856-9C98-BE0B664A8B12}"/>
    <dgm:cxn modelId="{BC9A02AB-3B7A-47F7-97FE-A23EFFF465B1}" type="presOf" srcId="{AC40E638-CA91-4D32-B9A4-3493EB01D03F}" destId="{679F71A6-AF93-4ACD-B69E-CCBAA87699D3}" srcOrd="0" destOrd="0" presId="urn:microsoft.com/office/officeart/2005/8/layout/vList2"/>
    <dgm:cxn modelId="{FF708C4D-027C-481C-B623-93414C7F0851}" type="presOf" srcId="{5AE3D362-31B5-4418-9F4F-000BD5B17097}" destId="{ECE595E1-C205-423D-952A-617635B757DD}" srcOrd="0" destOrd="0" presId="urn:microsoft.com/office/officeart/2005/8/layout/vList2"/>
    <dgm:cxn modelId="{5BAD2420-FFB5-4843-A208-4EF7735D6977}" srcId="{AC40E638-CA91-4D32-B9A4-3493EB01D03F}" destId="{153D430D-0639-4283-831E-0CE1D86CAD16}" srcOrd="0" destOrd="0" parTransId="{B83F94FF-D878-443F-B72D-98038F53189F}" sibTransId="{E526C6F1-0140-47F5-AE80-B543E455E673}"/>
    <dgm:cxn modelId="{9B50109E-9C2E-4702-863A-C2C50AE85D7F}" type="presOf" srcId="{153D430D-0639-4283-831E-0CE1D86CAD16}" destId="{9FBA17BA-3CC7-4B50-9600-01023E337ED8}" srcOrd="0" destOrd="0" presId="urn:microsoft.com/office/officeart/2005/8/layout/vList2"/>
    <dgm:cxn modelId="{A5DFB75D-D11D-427A-BF82-5F6E97FB1771}" type="presParOf" srcId="{679F71A6-AF93-4ACD-B69E-CCBAA87699D3}" destId="{9FBA17BA-3CC7-4B50-9600-01023E337ED8}" srcOrd="0" destOrd="0" presId="urn:microsoft.com/office/officeart/2005/8/layout/vList2"/>
    <dgm:cxn modelId="{823797A6-C443-4B8D-A5B6-48D33728BA02}"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spcAft>
              <a:spcPts val="0"/>
            </a:spcAft>
          </a:pPr>
          <a:r>
            <a:rPr lang="ru-RU" sz="2800" dirty="0" smtClean="0"/>
            <a:t>Судебная практика.</a:t>
          </a:r>
        </a:p>
        <a:p>
          <a:pPr rtl="0">
            <a:spcAft>
              <a:spcPct val="35000"/>
            </a:spcAft>
          </a:pPr>
          <a:r>
            <a:rPr lang="ru-RU" sz="1600" dirty="0" smtClean="0"/>
            <a:t>По результатам проверочных мероприятий в отношении ООО «Газпром переработка» выдано предписание об устранении выявленных нарушений от 15.06.2021 №А19-10619-0003-2021-002/П. Установлено что, обществом не верно произведена классификация учетного события, произошедшего на опасном производственном объекте МК «Уренгой-Сургут» 1 нитка 322,5 км., а именно: выход опасного вещества по крышке тройника ТДВ, вследствие чего направлено оперативное сообщение об инциденте, а не об аварии.</a:t>
          </a:r>
          <a:endParaRPr lang="ru-RU" sz="3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75C8FDA-930C-4C4C-861F-18C27BAD3BDB}">
      <dgm:prSet custT="1"/>
      <dgm:spPr/>
      <dgm:t>
        <a:bodyPr anchor="ctr"/>
        <a:lstStyle/>
        <a:p>
          <a:pPr algn="l"/>
          <a:endParaRPr lang="ru-RU" sz="1800" b="0" dirty="0" smtClean="0"/>
        </a:p>
      </dgm:t>
    </dgm:pt>
    <dgm:pt modelId="{ABB8B367-1091-4FBE-8214-B30944DC4FE2}" type="sibTrans" cxnId="{8474AA88-7D6D-4976-AA3F-7E51935E34DB}">
      <dgm:prSet/>
      <dgm:spPr/>
      <dgm:t>
        <a:bodyPr/>
        <a:lstStyle/>
        <a:p>
          <a:endParaRPr lang="ru-RU"/>
        </a:p>
      </dgm:t>
    </dgm:pt>
    <dgm:pt modelId="{6EB57742-3D64-4020-B49D-9DC8510C8A36}" type="parTrans" cxnId="{8474AA88-7D6D-4976-AA3F-7E51935E34DB}">
      <dgm:prSet/>
      <dgm:spPr/>
      <dgm:t>
        <a:bodyPr/>
        <a:lstStyle/>
        <a:p>
          <a:endParaRPr lang="ru-RU"/>
        </a:p>
      </dgm:t>
    </dgm:pt>
    <dgm:pt modelId="{2BB69AF7-50EC-4DDB-8190-472151EC1534}">
      <dgm:prSet custT="1"/>
      <dgm:spPr/>
      <dgm:t>
        <a:bodyPr anchor="ctr"/>
        <a:lstStyle/>
        <a:p>
          <a:pPr algn="l" rtl="0"/>
          <a:r>
            <a:rPr lang="ru-RU" sz="1600" dirty="0" smtClean="0"/>
            <a:t>Не согласившись с данным предписанием Общество оспорило его в арбитражном суде Тюменской области, указав на неверное применение критериев классификации техногенных событий промышленной безопасности на опасном производственном объекте. </a:t>
          </a:r>
          <a:endParaRPr lang="ru-RU" sz="1600" u="sng" dirty="0"/>
        </a:p>
      </dgm:t>
    </dgm:pt>
    <dgm:pt modelId="{85DF52AA-661F-4584-9209-80F0FEBC2870}" type="parTrans" cxnId="{74E68FC7-E454-4D04-862F-222B187017C9}">
      <dgm:prSet/>
      <dgm:spPr/>
      <dgm:t>
        <a:bodyPr/>
        <a:lstStyle/>
        <a:p>
          <a:endParaRPr lang="ru-RU"/>
        </a:p>
      </dgm:t>
    </dgm:pt>
    <dgm:pt modelId="{162C82EA-1CCF-466B-A6C9-3BC782B682D0}" type="sibTrans" cxnId="{74E68FC7-E454-4D04-862F-222B187017C9}">
      <dgm:prSet/>
      <dgm:spPr/>
      <dgm:t>
        <a:bodyPr/>
        <a:lstStyle/>
        <a:p>
          <a:endParaRPr lang="ru-RU"/>
        </a:p>
      </dgm:t>
    </dgm:pt>
    <dgm:pt modelId="{D5974D20-843B-449F-96A1-FE66B0AE7EA5}">
      <dgm:prSet custT="1"/>
      <dgm:spPr/>
      <dgm:t>
        <a:bodyPr anchor="ctr"/>
        <a:lstStyle/>
        <a:p>
          <a:pPr algn="l"/>
          <a:r>
            <a:rPr lang="ru-RU" sz="1600" dirty="0" smtClean="0"/>
            <a:t>Арбитражный суд Тюменской области отказывая в удовлетворении заявления Обществу указал, что согласно Федерального закона N 116-ФЗ авария - это разрушение сооружений и (или) технических устройств, применяемых на опасном производственном объекте, неконтролируемые взрыв и (или) выброс опасных веществ.</a:t>
          </a:r>
          <a:endParaRPr lang="ru-RU" sz="1600" dirty="0"/>
        </a:p>
      </dgm:t>
    </dgm:pt>
    <dgm:pt modelId="{ADFC2FF1-A29F-4C5A-A7F2-BF288DA1AF81}" type="parTrans" cxnId="{B70547BE-7FB9-4FC6-BBBE-35ADC938199B}">
      <dgm:prSet/>
      <dgm:spPr/>
      <dgm:t>
        <a:bodyPr/>
        <a:lstStyle/>
        <a:p>
          <a:endParaRPr lang="ru-RU"/>
        </a:p>
      </dgm:t>
    </dgm:pt>
    <dgm:pt modelId="{DB9E184F-5CC4-4C3E-A3FE-CD5A36B9F80A}" type="sibTrans" cxnId="{B70547BE-7FB9-4FC6-BBBE-35ADC938199B}">
      <dgm:prSet/>
      <dgm:spPr/>
      <dgm:t>
        <a:bodyPr/>
        <a:lstStyle/>
        <a:p>
          <a:endParaRPr lang="ru-RU"/>
        </a:p>
      </dgm:t>
    </dgm:pt>
    <dgm:pt modelId="{0AACA5BB-D3DD-4744-A1D1-09F1794F41B1}">
      <dgm:prSet custT="1"/>
      <dgm:spPr/>
      <dgm:t>
        <a:bodyPr anchor="ctr"/>
        <a:lstStyle/>
        <a:p>
          <a:pPr algn="l"/>
          <a:r>
            <a:rPr lang="ru-RU" sz="1600" dirty="0" smtClean="0"/>
            <a:t>Под неконтролируемым выбросом опасных веществ понимается выброс ОВ на ОПО НГК при отсутствии ограничения и локализации системами противоаварийной защиты и (или) иными системами и средствами предупреждения и локализации аварии, предусмотренными технологическим регламентом или проектной документацией, либо выброс при недостаточной ограничивающей способности таких систем и средств в количестве большем пороговых значений, установленных для инцидентов. </a:t>
          </a:r>
          <a:endParaRPr lang="ru-RU" sz="1600" dirty="0"/>
        </a:p>
      </dgm:t>
    </dgm:pt>
    <dgm:pt modelId="{5EC78F27-F1D8-4380-A489-83A2D3A6C92B}" type="parTrans" cxnId="{FED67D8E-8526-4D74-9C04-EBAD0B6E14B8}">
      <dgm:prSet/>
      <dgm:spPr/>
      <dgm:t>
        <a:bodyPr/>
        <a:lstStyle/>
        <a:p>
          <a:endParaRPr lang="ru-RU"/>
        </a:p>
      </dgm:t>
    </dgm:pt>
    <dgm:pt modelId="{AD858C04-6371-490A-9C24-FB19E7279C1D}" type="sibTrans" cxnId="{FED67D8E-8526-4D74-9C04-EBAD0B6E14B8}">
      <dgm:prSet/>
      <dgm:spPr/>
      <dgm:t>
        <a:bodyPr/>
        <a:lstStyle/>
        <a:p>
          <a:endParaRPr lang="ru-RU"/>
        </a:p>
      </dgm:t>
    </dgm:pt>
    <dgm:pt modelId="{6605F055-941C-4A2E-93C7-035C99D38EDE}">
      <dgm:prSet custT="1"/>
      <dgm:spPr/>
      <dgm:t>
        <a:bodyPr anchor="ctr"/>
        <a:lstStyle/>
        <a:p>
          <a:pPr algn="l"/>
          <a:r>
            <a:rPr lang="ru-RU" sz="1600" dirty="0" smtClean="0"/>
            <a:t>Судом установлено, что в данном случае в результате происшествия произошел выход продукта- </a:t>
          </a:r>
          <a:r>
            <a:rPr lang="ru-RU" sz="1600" dirty="0" err="1" smtClean="0"/>
            <a:t>деэтанизированного</a:t>
          </a:r>
          <a:r>
            <a:rPr lang="ru-RU" sz="1600" dirty="0" smtClean="0"/>
            <a:t> конденсата, при это не имеет правового значения, какой объем продукта вылился в окружающею среду в результате повреждения, ввиду отсутствия ограничения и локализации системами противоаварийной защиты, следовательно, нет оснований для квалификации произошедшего разлива в качестве «контролируемого выброса ОВ». </a:t>
          </a:r>
          <a:endParaRPr lang="ru-RU" sz="1600" dirty="0"/>
        </a:p>
      </dgm:t>
    </dgm:pt>
    <dgm:pt modelId="{ADF2B93E-9517-4DAE-86B9-58AAAF3436D9}" type="parTrans" cxnId="{A783403D-390E-49E0-B350-2CE75DCBFBC8}">
      <dgm:prSet/>
      <dgm:spPr/>
      <dgm:t>
        <a:bodyPr/>
        <a:lstStyle/>
        <a:p>
          <a:endParaRPr lang="ru-RU"/>
        </a:p>
      </dgm:t>
    </dgm:pt>
    <dgm:pt modelId="{C2FD7E54-8F4D-417D-B9D7-C1B35079CD83}" type="sibTrans" cxnId="{A783403D-390E-49E0-B350-2CE75DCBFBC8}">
      <dgm:prSet/>
      <dgm:spPr/>
      <dgm:t>
        <a:bodyPr/>
        <a:lstStyle/>
        <a:p>
          <a:endParaRPr lang="ru-RU"/>
        </a:p>
      </dgm:t>
    </dgm:pt>
    <dgm:pt modelId="{A284AD97-7A50-47EF-9423-2405524DB2D7}">
      <dgm:prSet custT="1"/>
      <dgm:spPr/>
      <dgm:t>
        <a:bodyPr anchor="ctr"/>
        <a:lstStyle/>
        <a:p>
          <a:pPr algn="l"/>
          <a:r>
            <a:rPr lang="ru-RU" sz="1600" dirty="0" smtClean="0"/>
            <a:t>Данное событие не является инцидентом, так как не отвечает его признакам и последствиям, изложенным как Федеральном законе №116-ФЗ, так и в Приказе Ростехнадзора от 24.01.20218 №29, в связи с чем основания для передачи оперативного сообщения в управление о данном событии, как об инциденте, у общества отсутствовали.</a:t>
          </a:r>
          <a:endParaRPr lang="ru-RU" sz="1600" dirty="0"/>
        </a:p>
      </dgm:t>
    </dgm:pt>
    <dgm:pt modelId="{8011A560-E8E4-415D-88E6-808971F36D35}" type="parTrans" cxnId="{8FC6A530-772F-422B-9D06-D41B5C552851}">
      <dgm:prSet/>
      <dgm:spPr/>
      <dgm:t>
        <a:bodyPr/>
        <a:lstStyle/>
        <a:p>
          <a:endParaRPr lang="ru-RU"/>
        </a:p>
      </dgm:t>
    </dgm:pt>
    <dgm:pt modelId="{D8FA0C19-3E3D-439B-B9A5-A068A68EF0D8}" type="sibTrans" cxnId="{8FC6A530-772F-422B-9D06-D41B5C552851}">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ScaleY="121592" custLinFactNeighborX="-27" custLinFactNeighborY="-4035">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custScaleY="130672">
        <dgm:presLayoutVars>
          <dgm:bulletEnabled val="1"/>
        </dgm:presLayoutVars>
      </dgm:prSet>
      <dgm:spPr/>
      <dgm:t>
        <a:bodyPr/>
        <a:lstStyle/>
        <a:p>
          <a:endParaRPr lang="ru-RU"/>
        </a:p>
      </dgm:t>
    </dgm:pt>
  </dgm:ptLst>
  <dgm:cxnLst>
    <dgm:cxn modelId="{FED67D8E-8526-4D74-9C04-EBAD0B6E14B8}" srcId="{153D430D-0639-4283-831E-0CE1D86CAD16}" destId="{0AACA5BB-D3DD-4744-A1D1-09F1794F41B1}" srcOrd="2" destOrd="0" parTransId="{5EC78F27-F1D8-4380-A489-83A2D3A6C92B}" sibTransId="{AD858C04-6371-490A-9C24-FB19E7279C1D}"/>
    <dgm:cxn modelId="{A77D1B16-B2DB-4F77-BF3E-4729884DA993}" type="presOf" srcId="{6605F055-941C-4A2E-93C7-035C99D38EDE}" destId="{ECE595E1-C205-423D-952A-617635B757DD}" srcOrd="0" destOrd="3" presId="urn:microsoft.com/office/officeart/2005/8/layout/vList2"/>
    <dgm:cxn modelId="{B381E2BB-DF93-4B35-89FF-8A130F1FDB8D}" type="presOf" srcId="{153D430D-0639-4283-831E-0CE1D86CAD16}" destId="{9FBA17BA-3CC7-4B50-9600-01023E337ED8}" srcOrd="0" destOrd="0" presId="urn:microsoft.com/office/officeart/2005/8/layout/vList2"/>
    <dgm:cxn modelId="{A783403D-390E-49E0-B350-2CE75DCBFBC8}" srcId="{153D430D-0639-4283-831E-0CE1D86CAD16}" destId="{6605F055-941C-4A2E-93C7-035C99D38EDE}" srcOrd="3" destOrd="0" parTransId="{ADF2B93E-9517-4DAE-86B9-58AAAF3436D9}" sibTransId="{C2FD7E54-8F4D-417D-B9D7-C1B35079CD83}"/>
    <dgm:cxn modelId="{8474AA88-7D6D-4976-AA3F-7E51935E34DB}" srcId="{153D430D-0639-4283-831E-0CE1D86CAD16}" destId="{575C8FDA-930C-4C4C-861F-18C27BAD3BDB}" srcOrd="5" destOrd="0" parTransId="{6EB57742-3D64-4020-B49D-9DC8510C8A36}" sibTransId="{ABB8B367-1091-4FBE-8214-B30944DC4FE2}"/>
    <dgm:cxn modelId="{74E68FC7-E454-4D04-862F-222B187017C9}" srcId="{153D430D-0639-4283-831E-0CE1D86CAD16}" destId="{2BB69AF7-50EC-4DDB-8190-472151EC1534}" srcOrd="0" destOrd="0" parTransId="{85DF52AA-661F-4584-9209-80F0FEBC2870}" sibTransId="{162C82EA-1CCF-466B-A6C9-3BC782B682D0}"/>
    <dgm:cxn modelId="{7A2A7C0F-CA29-4792-AD47-8091DAE51EC5}" type="presOf" srcId="{D5974D20-843B-449F-96A1-FE66B0AE7EA5}" destId="{ECE595E1-C205-423D-952A-617635B757DD}" srcOrd="0" destOrd="1" presId="urn:microsoft.com/office/officeart/2005/8/layout/vList2"/>
    <dgm:cxn modelId="{8FC6A530-772F-422B-9D06-D41B5C552851}" srcId="{153D430D-0639-4283-831E-0CE1D86CAD16}" destId="{A284AD97-7A50-47EF-9423-2405524DB2D7}" srcOrd="4" destOrd="0" parTransId="{8011A560-E8E4-415D-88E6-808971F36D35}" sibTransId="{D8FA0C19-3E3D-439B-B9A5-A068A68EF0D8}"/>
    <dgm:cxn modelId="{03DBED2D-BF45-4D19-B32C-72E5E904B51A}" type="presOf" srcId="{575C8FDA-930C-4C4C-861F-18C27BAD3BDB}" destId="{ECE595E1-C205-423D-952A-617635B757DD}" srcOrd="0" destOrd="5" presId="urn:microsoft.com/office/officeart/2005/8/layout/vList2"/>
    <dgm:cxn modelId="{4B12845A-FEA3-44E3-8495-93EE45BF358A}" type="presOf" srcId="{0AACA5BB-D3DD-4744-A1D1-09F1794F41B1}" destId="{ECE595E1-C205-423D-952A-617635B757DD}" srcOrd="0" destOrd="2" presId="urn:microsoft.com/office/officeart/2005/8/layout/vList2"/>
    <dgm:cxn modelId="{5BAD2420-FFB5-4843-A208-4EF7735D6977}" srcId="{AC40E638-CA91-4D32-B9A4-3493EB01D03F}" destId="{153D430D-0639-4283-831E-0CE1D86CAD16}" srcOrd="0" destOrd="0" parTransId="{B83F94FF-D878-443F-B72D-98038F53189F}" sibTransId="{E526C6F1-0140-47F5-AE80-B543E455E673}"/>
    <dgm:cxn modelId="{B70547BE-7FB9-4FC6-BBBE-35ADC938199B}" srcId="{153D430D-0639-4283-831E-0CE1D86CAD16}" destId="{D5974D20-843B-449F-96A1-FE66B0AE7EA5}" srcOrd="1" destOrd="0" parTransId="{ADFC2FF1-A29F-4C5A-A7F2-BF288DA1AF81}" sibTransId="{DB9E184F-5CC4-4C3E-A3FE-CD5A36B9F80A}"/>
    <dgm:cxn modelId="{FAAD5B58-1442-4598-AD2D-27CA8ED1DB96}" type="presOf" srcId="{A284AD97-7A50-47EF-9423-2405524DB2D7}" destId="{ECE595E1-C205-423D-952A-617635B757DD}" srcOrd="0" destOrd="4" presId="urn:microsoft.com/office/officeart/2005/8/layout/vList2"/>
    <dgm:cxn modelId="{49AE39D8-4574-4CCB-B359-B9199B43E63B}" type="presOf" srcId="{2BB69AF7-50EC-4DDB-8190-472151EC1534}" destId="{ECE595E1-C205-423D-952A-617635B757DD}" srcOrd="0" destOrd="0" presId="urn:microsoft.com/office/officeart/2005/8/layout/vList2"/>
    <dgm:cxn modelId="{32690D06-604C-426D-8096-1157AF988221}" type="presOf" srcId="{AC40E638-CA91-4D32-B9A4-3493EB01D03F}" destId="{679F71A6-AF93-4ACD-B69E-CCBAA87699D3}" srcOrd="0" destOrd="0" presId="urn:microsoft.com/office/officeart/2005/8/layout/vList2"/>
    <dgm:cxn modelId="{A07B700D-3F6A-4DEC-8BCF-43DED77FE57A}" type="presParOf" srcId="{679F71A6-AF93-4ACD-B69E-CCBAA87699D3}" destId="{9FBA17BA-3CC7-4B50-9600-01023E337ED8}" srcOrd="0" destOrd="0" presId="urn:microsoft.com/office/officeart/2005/8/layout/vList2"/>
    <dgm:cxn modelId="{BB8C4B7A-8FEA-4CBC-80A7-F5C77A152461}"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r>
            <a:rPr lang="ru-RU" sz="2000" dirty="0" smtClean="0"/>
            <a:t>Судебная практика.</a:t>
          </a:r>
        </a:p>
        <a:p>
          <a:pPr rtl="0"/>
          <a:r>
            <a:rPr lang="ru-RU" sz="2000" dirty="0" smtClean="0"/>
            <a:t>Арбитражным судом Свердловской области 13 октября 2021 г. принято решение по делу А60-33174/2021, которым признано незаконным и отменено постановление Управления по делу об административном правонарушении от 25.06.2021 № 59-57-10-2021, вынесенное в отношении ООО «Инженерно-консалтинговый центр «</a:t>
          </a:r>
          <a:r>
            <a:rPr lang="ru-RU" sz="2000" dirty="0" err="1" smtClean="0"/>
            <a:t>ЭкспертПро</a:t>
          </a:r>
          <a:r>
            <a:rPr lang="ru-RU" sz="2000" dirty="0" smtClean="0"/>
            <a:t>».</a:t>
          </a:r>
          <a:endParaRPr lang="ru-RU" sz="20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AE3D362-31B5-4418-9F4F-000BD5B17097}">
      <dgm:prSet custT="1"/>
      <dgm:spPr/>
      <dgm:t>
        <a:bodyPr/>
        <a:lstStyle/>
        <a:p>
          <a:pPr rtl="0"/>
          <a:r>
            <a:rPr lang="ru-RU" sz="1800" dirty="0" smtClean="0"/>
            <a:t>Арбитражным судом установлено, что ООО «Инженерно-консалтинговый центр «</a:t>
          </a:r>
          <a:r>
            <a:rPr lang="ru-RU" sz="1800" dirty="0" err="1" smtClean="0"/>
            <a:t>ЭкспертПро</a:t>
          </a:r>
          <a:r>
            <a:rPr lang="ru-RU" sz="1800" dirty="0" smtClean="0"/>
            <a:t>» фактически провело экспертизу объекта «Склад ГСМ» с выдачей экспертного заключения на техническое перевооружение опасного производственного объекта. </a:t>
          </a:r>
          <a:endParaRPr lang="ru-RU" sz="1800" u="sng"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A189A5E3-56F6-486F-9DF0-161E3EE7A1D5}">
      <dgm:prSet custT="1"/>
      <dgm:spPr/>
      <dgm:t>
        <a:bodyPr/>
        <a:lstStyle/>
        <a:p>
          <a:r>
            <a:rPr lang="ru-RU" sz="1800" dirty="0" smtClean="0"/>
            <a:t>Довод Управления, о том, что заключение экспертизы содержит выводы, не соответствующие объекту промышленной безопасности, не обоснованы и не соответствуют обстоятельствам дела, также объективно не оценены пояснения (возражения) заявителя к протоколу и не опровергнуты содержащиеся в них обстоятельства, указывающие на то, что решения, принятые в документации, являются техническим перевооружением.</a:t>
          </a:r>
          <a:endParaRPr lang="ru-RU" sz="1800" dirty="0"/>
        </a:p>
      </dgm:t>
    </dgm:pt>
    <dgm:pt modelId="{26070280-F767-4948-A66C-0FE97AB4609A}" type="parTrans" cxnId="{F2611186-A2E1-43CA-8C03-20062308FB23}">
      <dgm:prSet/>
      <dgm:spPr/>
      <dgm:t>
        <a:bodyPr/>
        <a:lstStyle/>
        <a:p>
          <a:endParaRPr lang="ru-RU"/>
        </a:p>
      </dgm:t>
    </dgm:pt>
    <dgm:pt modelId="{06A3B7B6-0F40-4D7A-AEA6-CF60BBFB1125}" type="sibTrans" cxnId="{F2611186-A2E1-43CA-8C03-20062308FB23}">
      <dgm:prSet/>
      <dgm:spPr/>
      <dgm:t>
        <a:bodyPr/>
        <a:lstStyle/>
        <a:p>
          <a:endParaRPr lang="ru-RU"/>
        </a:p>
      </dgm:t>
    </dgm:pt>
    <dgm:pt modelId="{82370378-1A34-4B59-9E32-C021963BC8AA}">
      <dgm:prSet custT="1"/>
      <dgm:spPr/>
      <dgm:t>
        <a:bodyPr/>
        <a:lstStyle/>
        <a:p>
          <a:r>
            <a:rPr lang="ru-RU" sz="1800" dirty="0" smtClean="0"/>
            <a:t>Экспертиза документации на консервацию опасного производственного объекта выполняется при остановке и консервации всего опасного производственного объекта в целом. В данном случае остановка объекта не произошла, была изменена технологическая схема объекта и изменен технологический процесс в части объема и перечня хранимых взрывопожароопасных веществ.</a:t>
          </a:r>
          <a:endParaRPr lang="ru-RU" sz="1800" dirty="0"/>
        </a:p>
      </dgm:t>
    </dgm:pt>
    <dgm:pt modelId="{7D7DF421-5191-41A4-B8D4-5BCA20BFE494}" type="parTrans" cxnId="{FC186D86-3F58-49D1-B74A-B8FC2ACACFFB}">
      <dgm:prSet/>
      <dgm:spPr/>
      <dgm:t>
        <a:bodyPr/>
        <a:lstStyle/>
        <a:p>
          <a:endParaRPr lang="ru-RU"/>
        </a:p>
      </dgm:t>
    </dgm:pt>
    <dgm:pt modelId="{E3A6262A-3EED-4804-BEA9-C56ECEF9284C}" type="sibTrans" cxnId="{FC186D86-3F58-49D1-B74A-B8FC2ACACFFB}">
      <dgm:prSet/>
      <dgm:spPr/>
      <dgm:t>
        <a:bodyPr/>
        <a:lstStyle/>
        <a:p>
          <a:endParaRPr lang="ru-RU"/>
        </a:p>
      </dgm:t>
    </dgm:pt>
    <dgm:pt modelId="{AC45C46E-3E50-40DA-95E0-E0D6EF5E380E}">
      <dgm:prSet custT="1"/>
      <dgm:spPr/>
      <dgm:t>
        <a:bodyPr/>
        <a:lstStyle/>
        <a:p>
          <a:r>
            <a:rPr lang="ru-RU" sz="1800" dirty="0" smtClean="0"/>
            <a:t>Ввиду отсутствия надлежащих доказательств, подтверждающих наличие в действиях ООО «Инженерно-консалтинговый центр «</a:t>
          </a:r>
          <a:r>
            <a:rPr lang="ru-RU" sz="1800" dirty="0" err="1" smtClean="0"/>
            <a:t>ЭкспертПро</a:t>
          </a:r>
          <a:r>
            <a:rPr lang="ru-RU" sz="1800" dirty="0" smtClean="0"/>
            <a:t>» события административного правонарушения, предусмотренного ч. 4 ст. 9.1 КоАП РФ, Арбитражный суд полагает, что факт совершения данного правонарушения Управлением не доказан.</a:t>
          </a:r>
          <a:endParaRPr lang="ru-RU" sz="1800" dirty="0"/>
        </a:p>
      </dgm:t>
    </dgm:pt>
    <dgm:pt modelId="{5D08957F-70DB-4A53-BB0A-2834EE9631C7}" type="parTrans" cxnId="{F81C5A8F-0EEE-40AD-BBC4-74F341EFD867}">
      <dgm:prSet/>
      <dgm:spPr/>
      <dgm:t>
        <a:bodyPr/>
        <a:lstStyle/>
        <a:p>
          <a:endParaRPr lang="ru-RU"/>
        </a:p>
      </dgm:t>
    </dgm:pt>
    <dgm:pt modelId="{70CBF1BD-01F5-43B0-B2B8-70445051EA5A}" type="sibTrans" cxnId="{F81C5A8F-0EEE-40AD-BBC4-74F341EFD867}">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ScaleY="169892" custLinFactNeighborY="1019">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custScaleY="355139">
        <dgm:presLayoutVars>
          <dgm:bulletEnabled val="1"/>
        </dgm:presLayoutVars>
      </dgm:prSet>
      <dgm:spPr/>
      <dgm:t>
        <a:bodyPr/>
        <a:lstStyle/>
        <a:p>
          <a:endParaRPr lang="ru-RU"/>
        </a:p>
      </dgm:t>
    </dgm:pt>
  </dgm:ptLst>
  <dgm:cxnLst>
    <dgm:cxn modelId="{F2611186-A2E1-43CA-8C03-20062308FB23}" srcId="{153D430D-0639-4283-831E-0CE1D86CAD16}" destId="{A189A5E3-56F6-486F-9DF0-161E3EE7A1D5}" srcOrd="1" destOrd="0" parTransId="{26070280-F767-4948-A66C-0FE97AB4609A}" sibTransId="{06A3B7B6-0F40-4D7A-AEA6-CF60BBFB1125}"/>
    <dgm:cxn modelId="{093309BF-6984-41D2-9E7B-45F386B67F5D}" type="presOf" srcId="{AC45C46E-3E50-40DA-95E0-E0D6EF5E380E}" destId="{ECE595E1-C205-423D-952A-617635B757DD}" srcOrd="0" destOrd="3" presId="urn:microsoft.com/office/officeart/2005/8/layout/vList2"/>
    <dgm:cxn modelId="{FC7FBC62-6826-47B1-AD5A-9865A6EB38EB}" type="presOf" srcId="{153D430D-0639-4283-831E-0CE1D86CAD16}" destId="{9FBA17BA-3CC7-4B50-9600-01023E337ED8}" srcOrd="0" destOrd="0" presId="urn:microsoft.com/office/officeart/2005/8/layout/vList2"/>
    <dgm:cxn modelId="{FC186D86-3F58-49D1-B74A-B8FC2ACACFFB}" srcId="{153D430D-0639-4283-831E-0CE1D86CAD16}" destId="{82370378-1A34-4B59-9E32-C021963BC8AA}" srcOrd="2" destOrd="0" parTransId="{7D7DF421-5191-41A4-B8D4-5BCA20BFE494}" sibTransId="{E3A6262A-3EED-4804-BEA9-C56ECEF9284C}"/>
    <dgm:cxn modelId="{F81C5A8F-0EEE-40AD-BBC4-74F341EFD867}" srcId="{153D430D-0639-4283-831E-0CE1D86CAD16}" destId="{AC45C46E-3E50-40DA-95E0-E0D6EF5E380E}" srcOrd="3" destOrd="0" parTransId="{5D08957F-70DB-4A53-BB0A-2834EE9631C7}" sibTransId="{70CBF1BD-01F5-43B0-B2B8-70445051EA5A}"/>
    <dgm:cxn modelId="{6B057E97-AEDA-472A-A6B1-0AD429BB552E}" type="presOf" srcId="{82370378-1A34-4B59-9E32-C021963BC8AA}" destId="{ECE595E1-C205-423D-952A-617635B757DD}" srcOrd="0" destOrd="2" presId="urn:microsoft.com/office/officeart/2005/8/layout/vList2"/>
    <dgm:cxn modelId="{0C63EEAF-0B44-400E-9906-250B263CBD70}" srcId="{153D430D-0639-4283-831E-0CE1D86CAD16}" destId="{5AE3D362-31B5-4418-9F4F-000BD5B17097}" srcOrd="0" destOrd="0" parTransId="{87BE7812-A23A-4D9B-A955-2C2DEECAC6B3}" sibTransId="{602FB748-503E-4ABE-A893-8F69331CBECC}"/>
    <dgm:cxn modelId="{4FD81AF4-6140-4A07-A8FC-41E52D5F9995}" type="presOf" srcId="{5AE3D362-31B5-4418-9F4F-000BD5B17097}" destId="{ECE595E1-C205-423D-952A-617635B757DD}" srcOrd="0" destOrd="0" presId="urn:microsoft.com/office/officeart/2005/8/layout/vList2"/>
    <dgm:cxn modelId="{2A176C85-E62C-4E62-8F8D-3048AA1BE311}" type="presOf" srcId="{A189A5E3-56F6-486F-9DF0-161E3EE7A1D5}" destId="{ECE595E1-C205-423D-952A-617635B757DD}" srcOrd="0" destOrd="1" presId="urn:microsoft.com/office/officeart/2005/8/layout/vList2"/>
    <dgm:cxn modelId="{5BAD2420-FFB5-4843-A208-4EF7735D6977}" srcId="{AC40E638-CA91-4D32-B9A4-3493EB01D03F}" destId="{153D430D-0639-4283-831E-0CE1D86CAD16}" srcOrd="0" destOrd="0" parTransId="{B83F94FF-D878-443F-B72D-98038F53189F}" sibTransId="{E526C6F1-0140-47F5-AE80-B543E455E673}"/>
    <dgm:cxn modelId="{CDCB45B9-CF56-4FFF-8234-D9BCBD59E776}" type="presOf" srcId="{AC40E638-CA91-4D32-B9A4-3493EB01D03F}" destId="{679F71A6-AF93-4ACD-B69E-CCBAA87699D3}" srcOrd="0" destOrd="0" presId="urn:microsoft.com/office/officeart/2005/8/layout/vList2"/>
    <dgm:cxn modelId="{AE456FEE-0DE8-4794-B841-BAB635A9438D}" type="presParOf" srcId="{679F71A6-AF93-4ACD-B69E-CCBAA87699D3}" destId="{9FBA17BA-3CC7-4B50-9600-01023E337ED8}" srcOrd="0" destOrd="0" presId="urn:microsoft.com/office/officeart/2005/8/layout/vList2"/>
    <dgm:cxn modelId="{891CCF47-C2D6-449F-9A49-8F4F7565C58C}"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r>
            <a:rPr lang="ru-RU" sz="3100" dirty="0" smtClean="0"/>
            <a:t>Судебная практика.</a:t>
          </a:r>
        </a:p>
        <a:p>
          <a:pPr rtl="0"/>
          <a:r>
            <a:rPr lang="ru-RU" sz="2800" dirty="0" smtClean="0"/>
            <a:t>Экспертиза промышленной безопасности сооружений ОПО</a:t>
          </a:r>
          <a:endParaRPr lang="ru-RU" sz="28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AE3D362-31B5-4418-9F4F-000BD5B17097}">
      <dgm:prSet/>
      <dgm:spPr/>
      <dgm:t>
        <a:bodyPr/>
        <a:lstStyle/>
        <a:p>
          <a:pPr rtl="0"/>
          <a:r>
            <a:rPr lang="ru-RU" dirty="0" smtClean="0"/>
            <a:t>Доводы юридического лица основаны на том, что законодательством не установлена обязанность проведения экспертизы промышленной безопасности </a:t>
          </a:r>
          <a:r>
            <a:rPr lang="ru-RU" u="sng" dirty="0" smtClean="0"/>
            <a:t>линейной части магистральных газопроводов</a:t>
          </a:r>
          <a:r>
            <a:rPr lang="ru-RU" dirty="0" smtClean="0"/>
            <a:t>. Экспертиза промышленной безопасности проводится отдельно на сооружения и технические устройства из которых состоит ОПО.</a:t>
          </a:r>
          <a:endParaRPr lang="ru-RU" u="sng"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6AF86A11-68B9-471A-8848-C28461C1B379}">
      <dgm:prSet/>
      <dgm:spPr/>
      <dgm:t>
        <a:bodyPr/>
        <a:lstStyle/>
        <a:p>
          <a:r>
            <a:rPr lang="ru-RU" dirty="0" smtClean="0"/>
            <a:t>Довод Управления сводится к тому, что экспертизе промышленной безопасности подлежит объект в целом, то есть экспертизу промышленной безопасности необходимо провести по продлению срока безопасной эксплуатации линейного сооружения.</a:t>
          </a:r>
          <a:endParaRPr lang="ru-RU" dirty="0"/>
        </a:p>
      </dgm:t>
    </dgm:pt>
    <dgm:pt modelId="{DE9C60CF-D52C-40F0-889F-EE834FA6EED7}" type="parTrans" cxnId="{DA85D945-222E-4130-8193-5D7C09362496}">
      <dgm:prSet/>
      <dgm:spPr/>
      <dgm:t>
        <a:bodyPr/>
        <a:lstStyle/>
        <a:p>
          <a:endParaRPr lang="ru-RU"/>
        </a:p>
      </dgm:t>
    </dgm:pt>
    <dgm:pt modelId="{B83D672C-5712-4021-9857-455B086BFA4A}" type="sibTrans" cxnId="{DA85D945-222E-4130-8193-5D7C09362496}">
      <dgm:prSet/>
      <dgm:spPr/>
      <dgm:t>
        <a:bodyPr/>
        <a:lstStyle/>
        <a:p>
          <a:endParaRPr lang="ru-RU"/>
        </a:p>
      </dgm:t>
    </dgm:pt>
    <dgm:pt modelId="{A2D56A44-E239-4200-BF76-3598984C581D}">
      <dgm:prSet/>
      <dgm:spPr/>
      <dgm:t>
        <a:bodyPr/>
        <a:lstStyle/>
        <a:p>
          <a:r>
            <a:rPr lang="ru-RU" dirty="0" smtClean="0"/>
            <a:t>Судами поддержаны доводы Управления о наличии у юридического лица обязанности по проведению в установленные сроки экспертизы промышленной безопасности в отношении участка газопровода.</a:t>
          </a:r>
          <a:endParaRPr lang="ru-RU" dirty="0"/>
        </a:p>
      </dgm:t>
    </dgm:pt>
    <dgm:pt modelId="{90F29938-38E7-4105-B4EC-84DD397A73F0}" type="parTrans" cxnId="{DC2A0BB6-E964-4528-AD2A-8AB6CA16302D}">
      <dgm:prSet/>
      <dgm:spPr/>
      <dgm:t>
        <a:bodyPr/>
        <a:lstStyle/>
        <a:p>
          <a:endParaRPr lang="ru-RU"/>
        </a:p>
      </dgm:t>
    </dgm:pt>
    <dgm:pt modelId="{656C4133-4F66-4993-8204-EBA6C185DD6B}" type="sibTrans" cxnId="{DC2A0BB6-E964-4528-AD2A-8AB6CA16302D}">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ScaleY="74095">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dgm:presLayoutVars>
          <dgm:bulletEnabled val="1"/>
        </dgm:presLayoutVars>
      </dgm:prSet>
      <dgm:spPr/>
      <dgm:t>
        <a:bodyPr/>
        <a:lstStyle/>
        <a:p>
          <a:endParaRPr lang="ru-RU"/>
        </a:p>
      </dgm:t>
    </dgm:pt>
  </dgm:ptLst>
  <dgm:cxnLst>
    <dgm:cxn modelId="{1D8E396B-DE49-4CA1-8F4A-EE9CE25EB774}" type="presOf" srcId="{AC40E638-CA91-4D32-B9A4-3493EB01D03F}" destId="{679F71A6-AF93-4ACD-B69E-CCBAA87699D3}" srcOrd="0" destOrd="0" presId="urn:microsoft.com/office/officeart/2005/8/layout/vList2"/>
    <dgm:cxn modelId="{DC2A0BB6-E964-4528-AD2A-8AB6CA16302D}" srcId="{153D430D-0639-4283-831E-0CE1D86CAD16}" destId="{A2D56A44-E239-4200-BF76-3598984C581D}" srcOrd="2" destOrd="0" parTransId="{90F29938-38E7-4105-B4EC-84DD397A73F0}" sibTransId="{656C4133-4F66-4993-8204-EBA6C185DD6B}"/>
    <dgm:cxn modelId="{EFD31A09-B715-4F4D-9570-4BE2859E6EC8}" type="presOf" srcId="{153D430D-0639-4283-831E-0CE1D86CAD16}" destId="{9FBA17BA-3CC7-4B50-9600-01023E337ED8}" srcOrd="0" destOrd="0" presId="urn:microsoft.com/office/officeart/2005/8/layout/vList2"/>
    <dgm:cxn modelId="{0C63EEAF-0B44-400E-9906-250B263CBD70}" srcId="{153D430D-0639-4283-831E-0CE1D86CAD16}" destId="{5AE3D362-31B5-4418-9F4F-000BD5B17097}" srcOrd="0" destOrd="0" parTransId="{87BE7812-A23A-4D9B-A955-2C2DEECAC6B3}" sibTransId="{602FB748-503E-4ABE-A893-8F69331CBECC}"/>
    <dgm:cxn modelId="{93020256-97EC-4619-BDAC-D65DD612F044}" type="presOf" srcId="{5AE3D362-31B5-4418-9F4F-000BD5B17097}" destId="{ECE595E1-C205-423D-952A-617635B757DD}" srcOrd="0" destOrd="0" presId="urn:microsoft.com/office/officeart/2005/8/layout/vList2"/>
    <dgm:cxn modelId="{5BAD2420-FFB5-4843-A208-4EF7735D6977}" srcId="{AC40E638-CA91-4D32-B9A4-3493EB01D03F}" destId="{153D430D-0639-4283-831E-0CE1D86CAD16}" srcOrd="0" destOrd="0" parTransId="{B83F94FF-D878-443F-B72D-98038F53189F}" sibTransId="{E526C6F1-0140-47F5-AE80-B543E455E673}"/>
    <dgm:cxn modelId="{C8E5D4CC-F1CF-4C5D-9B82-8F7AB08FAEEE}" type="presOf" srcId="{A2D56A44-E239-4200-BF76-3598984C581D}" destId="{ECE595E1-C205-423D-952A-617635B757DD}" srcOrd="0" destOrd="2" presId="urn:microsoft.com/office/officeart/2005/8/layout/vList2"/>
    <dgm:cxn modelId="{DA85D945-222E-4130-8193-5D7C09362496}" srcId="{153D430D-0639-4283-831E-0CE1D86CAD16}" destId="{6AF86A11-68B9-471A-8848-C28461C1B379}" srcOrd="1" destOrd="0" parTransId="{DE9C60CF-D52C-40F0-889F-EE834FA6EED7}" sibTransId="{B83D672C-5712-4021-9857-455B086BFA4A}"/>
    <dgm:cxn modelId="{F70C7C6A-E792-43C9-BE74-DB9B7C19D5A5}" type="presOf" srcId="{6AF86A11-68B9-471A-8848-C28461C1B379}" destId="{ECE595E1-C205-423D-952A-617635B757DD}" srcOrd="0" destOrd="1" presId="urn:microsoft.com/office/officeart/2005/8/layout/vList2"/>
    <dgm:cxn modelId="{D9B79B66-EC65-4F59-814E-DDDCABA7E1C7}" type="presParOf" srcId="{679F71A6-AF93-4ACD-B69E-CCBAA87699D3}" destId="{9FBA17BA-3CC7-4B50-9600-01023E337ED8}" srcOrd="0" destOrd="0" presId="urn:microsoft.com/office/officeart/2005/8/layout/vList2"/>
    <dgm:cxn modelId="{3D1982B7-3E1E-4BCB-A280-0C3A1DC14CD8}"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r>
            <a:rPr lang="ru-RU" sz="1400" dirty="0" smtClean="0"/>
            <a:t>Решением Арбитражного Ханты-Мансийского автономного округа – Югры от 30 августа 2021 г. по делу № А75-9760/2021 отказано в удовлетворении заявления о привлечении к административной ответственности АО «Агрофирма» по статье 14.61 КоАП РФ на основании протокола об административном правонарушении № 0158-5812-2021 от 21.06.2021.</a:t>
          </a:r>
          <a:endParaRPr lang="ru-RU" sz="14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AE3D362-31B5-4418-9F4F-000BD5B17097}">
      <dgm:prSet/>
      <dgm:spPr/>
      <dgm:t>
        <a:bodyPr/>
        <a:lstStyle/>
        <a:p>
          <a:pPr rtl="0"/>
          <a:r>
            <a:rPr lang="ru-RU" dirty="0" smtClean="0"/>
            <a:t>По мнению юридических лиц, оспаривающих предписания Управления, предписание должно быть реально исполнимым и содержать конкретные указания и чёткие формулировки </a:t>
          </a:r>
          <a:r>
            <a:rPr lang="ru-RU" u="sng" dirty="0" smtClean="0"/>
            <a:t>относительно конкретных мероприятий</a:t>
          </a:r>
          <a:r>
            <a:rPr lang="ru-RU" dirty="0" smtClean="0"/>
            <a:t>, которые необходимо совершить для устранения выявленного нарушения.</a:t>
          </a:r>
          <a:endParaRPr lang="ru-RU" u="sng"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EDDF4E9A-BE0C-4A51-914D-74C44E1C4FE3}">
      <dgm:prSet/>
      <dgm:spPr/>
      <dgm:t>
        <a:bodyPr/>
        <a:lstStyle/>
        <a:p>
          <a:r>
            <a:rPr lang="ru-RU" b="1" dirty="0" smtClean="0"/>
            <a:t>Позиция Управления:</a:t>
          </a:r>
          <a:r>
            <a:rPr lang="ru-RU" dirty="0" smtClean="0"/>
            <a:t> действующее законодательство не содержит требований по указанию в предписании конкретных мероприятий, которые необходимо совершить юридическому лицу.</a:t>
          </a:r>
          <a:endParaRPr lang="ru-RU" dirty="0"/>
        </a:p>
      </dgm:t>
    </dgm:pt>
    <dgm:pt modelId="{8AD5C15B-E272-4954-8D5A-220739B9C9D6}" type="parTrans" cxnId="{113417F9-8ECC-4428-826E-9A9E71F9FFD0}">
      <dgm:prSet/>
      <dgm:spPr/>
      <dgm:t>
        <a:bodyPr/>
        <a:lstStyle/>
        <a:p>
          <a:endParaRPr lang="ru-RU"/>
        </a:p>
      </dgm:t>
    </dgm:pt>
    <dgm:pt modelId="{A7A68897-56FD-4D88-949A-C5383E4E2C0C}" type="sibTrans" cxnId="{113417F9-8ECC-4428-826E-9A9E71F9FFD0}">
      <dgm:prSet/>
      <dgm:spPr/>
      <dgm:t>
        <a:bodyPr/>
        <a:lstStyle/>
        <a:p>
          <a:endParaRPr lang="ru-RU"/>
        </a:p>
      </dgm:t>
    </dgm:pt>
    <dgm:pt modelId="{68144876-02A9-44DD-AE69-0F42C7B99BF9}">
      <dgm:prSet/>
      <dgm:spPr/>
      <dgm:t>
        <a:bodyPr/>
        <a:lstStyle/>
        <a:p>
          <a:r>
            <a:rPr lang="ru-RU" b="1" dirty="0" smtClean="0"/>
            <a:t>Судами поддержаны </a:t>
          </a:r>
          <a:r>
            <a:rPr lang="ru-RU" dirty="0" smtClean="0"/>
            <a:t>доводы Управления об отсутствия у административного органа обязанности по указанию способов исполнения предписания, так как каждый из них требует различных финансовых и временных затрат.</a:t>
          </a:r>
          <a:endParaRPr lang="ru-RU" dirty="0"/>
        </a:p>
      </dgm:t>
    </dgm:pt>
    <dgm:pt modelId="{E9172E3A-F917-4D9C-B038-8DC99119BBDF}" type="parTrans" cxnId="{3AF0D1CA-8754-4F6E-BF7A-378C8F76AE4C}">
      <dgm:prSet/>
      <dgm:spPr/>
      <dgm:t>
        <a:bodyPr/>
        <a:lstStyle/>
        <a:p>
          <a:endParaRPr lang="ru-RU"/>
        </a:p>
      </dgm:t>
    </dgm:pt>
    <dgm:pt modelId="{C76D23F6-EF4D-40E1-8D9E-A374796F16CE}" type="sibTrans" cxnId="{3AF0D1CA-8754-4F6E-BF7A-378C8F76AE4C}">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dgm:presLayoutVars>
          <dgm:bulletEnabled val="1"/>
        </dgm:presLayoutVars>
      </dgm:prSet>
      <dgm:spPr/>
      <dgm:t>
        <a:bodyPr/>
        <a:lstStyle/>
        <a:p>
          <a:endParaRPr lang="ru-RU"/>
        </a:p>
      </dgm:t>
    </dgm:pt>
  </dgm:ptLst>
  <dgm:cxnLst>
    <dgm:cxn modelId="{CAE0BAFC-742E-4DD0-B5C4-692BF6E895BC}" type="presOf" srcId="{153D430D-0639-4283-831E-0CE1D86CAD16}" destId="{9FBA17BA-3CC7-4B50-9600-01023E337ED8}" srcOrd="0" destOrd="0" presId="urn:microsoft.com/office/officeart/2005/8/layout/vList2"/>
    <dgm:cxn modelId="{113417F9-8ECC-4428-826E-9A9E71F9FFD0}" srcId="{153D430D-0639-4283-831E-0CE1D86CAD16}" destId="{EDDF4E9A-BE0C-4A51-914D-74C44E1C4FE3}" srcOrd="1" destOrd="0" parTransId="{8AD5C15B-E272-4954-8D5A-220739B9C9D6}" sibTransId="{A7A68897-56FD-4D88-949A-C5383E4E2C0C}"/>
    <dgm:cxn modelId="{C8356CD6-09A4-4CE2-90A6-A80A1656F57D}" type="presOf" srcId="{5AE3D362-31B5-4418-9F4F-000BD5B17097}" destId="{ECE595E1-C205-423D-952A-617635B757DD}" srcOrd="0" destOrd="0" presId="urn:microsoft.com/office/officeart/2005/8/layout/vList2"/>
    <dgm:cxn modelId="{0C63EEAF-0B44-400E-9906-250B263CBD70}" srcId="{153D430D-0639-4283-831E-0CE1D86CAD16}" destId="{5AE3D362-31B5-4418-9F4F-000BD5B17097}" srcOrd="0" destOrd="0" parTransId="{87BE7812-A23A-4D9B-A955-2C2DEECAC6B3}" sibTransId="{602FB748-503E-4ABE-A893-8F69331CBECC}"/>
    <dgm:cxn modelId="{3A1F57AB-755D-4F1F-B360-1287D1C8C999}" type="presOf" srcId="{AC40E638-CA91-4D32-B9A4-3493EB01D03F}" destId="{679F71A6-AF93-4ACD-B69E-CCBAA87699D3}" srcOrd="0" destOrd="0" presId="urn:microsoft.com/office/officeart/2005/8/layout/vList2"/>
    <dgm:cxn modelId="{5BAD2420-FFB5-4843-A208-4EF7735D6977}" srcId="{AC40E638-CA91-4D32-B9A4-3493EB01D03F}" destId="{153D430D-0639-4283-831E-0CE1D86CAD16}" srcOrd="0" destOrd="0" parTransId="{B83F94FF-D878-443F-B72D-98038F53189F}" sibTransId="{E526C6F1-0140-47F5-AE80-B543E455E673}"/>
    <dgm:cxn modelId="{3AF0D1CA-8754-4F6E-BF7A-378C8F76AE4C}" srcId="{153D430D-0639-4283-831E-0CE1D86CAD16}" destId="{68144876-02A9-44DD-AE69-0F42C7B99BF9}" srcOrd="2" destOrd="0" parTransId="{E9172E3A-F917-4D9C-B038-8DC99119BBDF}" sibTransId="{C76D23F6-EF4D-40E1-8D9E-A374796F16CE}"/>
    <dgm:cxn modelId="{A5A57FA5-B046-4C00-8695-8F4ADD99C41D}" type="presOf" srcId="{68144876-02A9-44DD-AE69-0F42C7B99BF9}" destId="{ECE595E1-C205-423D-952A-617635B757DD}" srcOrd="0" destOrd="2" presId="urn:microsoft.com/office/officeart/2005/8/layout/vList2"/>
    <dgm:cxn modelId="{52744185-555B-4425-90BF-CA09CE1438C7}" type="presOf" srcId="{EDDF4E9A-BE0C-4A51-914D-74C44E1C4FE3}" destId="{ECE595E1-C205-423D-952A-617635B757DD}" srcOrd="0" destOrd="1" presId="urn:microsoft.com/office/officeart/2005/8/layout/vList2"/>
    <dgm:cxn modelId="{009D0B1F-AFC8-4EE8-940E-8FDE0155E018}" type="presParOf" srcId="{679F71A6-AF93-4ACD-B69E-CCBAA87699D3}" destId="{9FBA17BA-3CC7-4B50-9600-01023E337ED8}" srcOrd="0" destOrd="0" presId="urn:microsoft.com/office/officeart/2005/8/layout/vList2"/>
    <dgm:cxn modelId="{E8FFCAB2-A386-460B-AB17-A16FCD18C848}"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0.63361</cdr:x>
      <cdr:y>0.01401</cdr:y>
    </cdr:from>
    <cdr:to>
      <cdr:x>0.71231</cdr:x>
      <cdr:y>0.08921</cdr:y>
    </cdr:to>
    <cdr:sp macro="" textlink="">
      <cdr:nvSpPr>
        <cdr:cNvPr id="4" name="TextBox 3"/>
        <cdr:cNvSpPr txBox="1"/>
      </cdr:nvSpPr>
      <cdr:spPr>
        <a:xfrm xmlns:a="http://schemas.openxmlformats.org/drawingml/2006/main">
          <a:off x="5544616" y="71438"/>
          <a:ext cx="688686" cy="38335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ru-RU" sz="2800" dirty="0"/>
        </a:p>
      </cdr:txBody>
    </cdr:sp>
  </cdr:relSizeAnchor>
  <cdr:relSizeAnchor xmlns:cdr="http://schemas.openxmlformats.org/drawingml/2006/chartDrawing">
    <cdr:from>
      <cdr:x>0.20567</cdr:x>
      <cdr:y>0.33598</cdr:y>
    </cdr:from>
    <cdr:to>
      <cdr:x>0.46567</cdr:x>
      <cdr:y>0.59761</cdr:y>
    </cdr:to>
    <cdr:sp macro="" textlink="">
      <cdr:nvSpPr>
        <cdr:cNvPr id="2" name="TextBox 1"/>
        <cdr:cNvSpPr txBox="1"/>
      </cdr:nvSpPr>
      <cdr:spPr>
        <a:xfrm xmlns:a="http://schemas.openxmlformats.org/drawingml/2006/main">
          <a:off x="1271456" y="1294621"/>
          <a:ext cx="1607244" cy="1008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400" dirty="0" smtClean="0">
              <a:solidFill>
                <a:schemeClr val="bg2"/>
              </a:solidFill>
            </a:rPr>
            <a:t>Тюменская область</a:t>
          </a:r>
          <a:endParaRPr lang="ru-RU" sz="1350" dirty="0">
            <a:solidFill>
              <a:schemeClr val="bg2"/>
            </a:solidFill>
          </a:endParaRPr>
        </a:p>
      </cdr:txBody>
    </cdr:sp>
  </cdr:relSizeAnchor>
  <cdr:relSizeAnchor xmlns:cdr="http://schemas.openxmlformats.org/drawingml/2006/chartDrawing">
    <cdr:from>
      <cdr:x>0.48201</cdr:x>
      <cdr:y>0.26469</cdr:y>
    </cdr:from>
    <cdr:to>
      <cdr:x>0.78486</cdr:x>
      <cdr:y>0.33944</cdr:y>
    </cdr:to>
    <cdr:sp macro="" textlink="">
      <cdr:nvSpPr>
        <cdr:cNvPr id="3" name="TextBox 2"/>
        <cdr:cNvSpPr txBox="1"/>
      </cdr:nvSpPr>
      <cdr:spPr>
        <a:xfrm xmlns:a="http://schemas.openxmlformats.org/drawingml/2006/main">
          <a:off x="3528392" y="1019919"/>
          <a:ext cx="2216901" cy="2880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400" dirty="0" smtClean="0">
              <a:solidFill>
                <a:srgbClr val="3103F7"/>
              </a:solidFill>
            </a:rPr>
            <a:t>ХМАО-Югра</a:t>
          </a:r>
          <a:endParaRPr lang="ru-RU" sz="1100" dirty="0">
            <a:solidFill>
              <a:srgbClr val="3103F7"/>
            </a:solidFill>
          </a:endParaRPr>
        </a:p>
      </cdr:txBody>
    </cdr:sp>
  </cdr:relSizeAnchor>
  <cdr:relSizeAnchor xmlns:cdr="http://schemas.openxmlformats.org/drawingml/2006/chartDrawing">
    <cdr:from>
      <cdr:x>0.5</cdr:x>
      <cdr:y>0.52286</cdr:y>
    </cdr:from>
    <cdr:to>
      <cdr:x>0.74149</cdr:x>
      <cdr:y>0.59761</cdr:y>
    </cdr:to>
    <cdr:sp macro="" textlink="">
      <cdr:nvSpPr>
        <cdr:cNvPr id="5" name="TextBox 4"/>
        <cdr:cNvSpPr txBox="1"/>
      </cdr:nvSpPr>
      <cdr:spPr>
        <a:xfrm xmlns:a="http://schemas.openxmlformats.org/drawingml/2006/main">
          <a:off x="3090943" y="2014701"/>
          <a:ext cx="1492881"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0.44704</cdr:x>
      <cdr:y>0.54249</cdr:y>
    </cdr:from>
    <cdr:to>
      <cdr:x>0.69165</cdr:x>
      <cdr:y>0.63592</cdr:y>
    </cdr:to>
    <cdr:sp macro="" textlink="">
      <cdr:nvSpPr>
        <cdr:cNvPr id="6" name="TextBox 5"/>
        <cdr:cNvSpPr txBox="1"/>
      </cdr:nvSpPr>
      <cdr:spPr>
        <a:xfrm xmlns:a="http://schemas.openxmlformats.org/drawingml/2006/main">
          <a:off x="3272378" y="2090360"/>
          <a:ext cx="1790576" cy="3600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400" dirty="0" smtClean="0">
              <a:solidFill>
                <a:srgbClr val="3103F7"/>
              </a:solidFill>
            </a:rPr>
            <a:t>ЯНАО</a:t>
          </a:r>
          <a:endParaRPr lang="ru-RU" sz="1400" dirty="0">
            <a:solidFill>
              <a:srgbClr val="3103F7"/>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0.63361</cdr:x>
      <cdr:y>0.01401</cdr:y>
    </cdr:from>
    <cdr:to>
      <cdr:x>0.71231</cdr:x>
      <cdr:y>0.08921</cdr:y>
    </cdr:to>
    <cdr:sp macro="" textlink="">
      <cdr:nvSpPr>
        <cdr:cNvPr id="4" name="TextBox 3"/>
        <cdr:cNvSpPr txBox="1"/>
      </cdr:nvSpPr>
      <cdr:spPr>
        <a:xfrm xmlns:a="http://schemas.openxmlformats.org/drawingml/2006/main">
          <a:off x="5544616" y="71438"/>
          <a:ext cx="688686" cy="38335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ru-RU" sz="2800" dirty="0"/>
        </a:p>
      </cdr:txBody>
    </cdr:sp>
  </cdr:relSizeAnchor>
</c:userShapes>
</file>

<file path=ppt/drawings/drawing3.xml><?xml version="1.0" encoding="utf-8"?>
<c:userShapes xmlns:c="http://schemas.openxmlformats.org/drawingml/2006/chart">
  <cdr:relSizeAnchor xmlns:cdr="http://schemas.openxmlformats.org/drawingml/2006/chartDrawing">
    <cdr:from>
      <cdr:x>0.63361</cdr:x>
      <cdr:y>0.01401</cdr:y>
    </cdr:from>
    <cdr:to>
      <cdr:x>0.71231</cdr:x>
      <cdr:y>0.08921</cdr:y>
    </cdr:to>
    <cdr:sp macro="" textlink="">
      <cdr:nvSpPr>
        <cdr:cNvPr id="4" name="TextBox 3"/>
        <cdr:cNvSpPr txBox="1"/>
      </cdr:nvSpPr>
      <cdr:spPr>
        <a:xfrm xmlns:a="http://schemas.openxmlformats.org/drawingml/2006/main">
          <a:off x="5544616" y="71438"/>
          <a:ext cx="688686" cy="38335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ru-RU" sz="2800" dirty="0"/>
        </a:p>
      </cdr:txBody>
    </cdr:sp>
  </cdr:relSizeAnchor>
  <cdr:relSizeAnchor xmlns:cdr="http://schemas.openxmlformats.org/drawingml/2006/chartDrawing">
    <cdr:from>
      <cdr:x>0.5</cdr:x>
      <cdr:y>0.52286</cdr:y>
    </cdr:from>
    <cdr:to>
      <cdr:x>0.74149</cdr:x>
      <cdr:y>0.59761</cdr:y>
    </cdr:to>
    <cdr:sp macro="" textlink="">
      <cdr:nvSpPr>
        <cdr:cNvPr id="5" name="TextBox 4"/>
        <cdr:cNvSpPr txBox="1"/>
      </cdr:nvSpPr>
      <cdr:spPr>
        <a:xfrm xmlns:a="http://schemas.openxmlformats.org/drawingml/2006/main">
          <a:off x="3090943" y="2014701"/>
          <a:ext cx="1492881"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0.63361</cdr:x>
      <cdr:y>0.01401</cdr:y>
    </cdr:from>
    <cdr:to>
      <cdr:x>0.71231</cdr:x>
      <cdr:y>0.08921</cdr:y>
    </cdr:to>
    <cdr:sp macro="" textlink="">
      <cdr:nvSpPr>
        <cdr:cNvPr id="4" name="TextBox 3"/>
        <cdr:cNvSpPr txBox="1"/>
      </cdr:nvSpPr>
      <cdr:spPr>
        <a:xfrm xmlns:a="http://schemas.openxmlformats.org/drawingml/2006/main">
          <a:off x="5544616" y="71438"/>
          <a:ext cx="688686" cy="38335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ru-RU" sz="2800" dirty="0"/>
        </a:p>
      </cdr:txBody>
    </cdr:sp>
  </cdr:relSizeAnchor>
</c:userShapes>
</file>

<file path=ppt/drawings/drawing5.xml><?xml version="1.0" encoding="utf-8"?>
<c:userShapes xmlns:c="http://schemas.openxmlformats.org/drawingml/2006/chart">
  <cdr:relSizeAnchor xmlns:cdr="http://schemas.openxmlformats.org/drawingml/2006/chartDrawing">
    <cdr:from>
      <cdr:x>0.63361</cdr:x>
      <cdr:y>0.01401</cdr:y>
    </cdr:from>
    <cdr:to>
      <cdr:x>0.71231</cdr:x>
      <cdr:y>0.08921</cdr:y>
    </cdr:to>
    <cdr:sp macro="" textlink="">
      <cdr:nvSpPr>
        <cdr:cNvPr id="4" name="TextBox 3"/>
        <cdr:cNvSpPr txBox="1"/>
      </cdr:nvSpPr>
      <cdr:spPr>
        <a:xfrm xmlns:a="http://schemas.openxmlformats.org/drawingml/2006/main">
          <a:off x="5544616" y="71438"/>
          <a:ext cx="688686" cy="38335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ru-RU" sz="2800" dirty="0"/>
        </a:p>
      </cdr:txBody>
    </cdr:sp>
  </cdr:relSizeAnchor>
</c:userShapes>
</file>

<file path=ppt/drawings/drawing6.xml><?xml version="1.0" encoding="utf-8"?>
<c:userShapes xmlns:c="http://schemas.openxmlformats.org/drawingml/2006/chart">
  <cdr:relSizeAnchor xmlns:cdr="http://schemas.openxmlformats.org/drawingml/2006/chartDrawing">
    <cdr:from>
      <cdr:x>0.21512</cdr:x>
      <cdr:y>0.29633</cdr:y>
    </cdr:from>
    <cdr:to>
      <cdr:x>0.28292</cdr:x>
      <cdr:y>0.37153</cdr:y>
    </cdr:to>
    <cdr:sp macro="" textlink="">
      <cdr:nvSpPr>
        <cdr:cNvPr id="2" name="TextBox 1"/>
        <cdr:cNvSpPr txBox="1"/>
      </cdr:nvSpPr>
      <cdr:spPr>
        <a:xfrm xmlns:a="http://schemas.openxmlformats.org/drawingml/2006/main">
          <a:off x="1934132" y="1636728"/>
          <a:ext cx="609584" cy="41535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2400" b="1" dirty="0" smtClean="0">
              <a:solidFill>
                <a:srgbClr val="C00000"/>
              </a:solidFill>
            </a:rPr>
            <a:t>16</a:t>
          </a:r>
          <a:endParaRPr lang="ru-RU" sz="2400" b="1" dirty="0">
            <a:solidFill>
              <a:srgbClr val="C00000"/>
            </a:solidFill>
          </a:endParaRPr>
        </a:p>
      </cdr:txBody>
    </cdr:sp>
  </cdr:relSizeAnchor>
  <cdr:relSizeAnchor xmlns:cdr="http://schemas.openxmlformats.org/drawingml/2006/chartDrawing">
    <cdr:from>
      <cdr:x>0.40236</cdr:x>
      <cdr:y>0.02255</cdr:y>
    </cdr:from>
    <cdr:to>
      <cdr:x>0.45465</cdr:x>
      <cdr:y>0.09774</cdr:y>
    </cdr:to>
    <cdr:sp macro="" textlink="">
      <cdr:nvSpPr>
        <cdr:cNvPr id="3" name="TextBox 2"/>
        <cdr:cNvSpPr txBox="1"/>
      </cdr:nvSpPr>
      <cdr:spPr>
        <a:xfrm xmlns:a="http://schemas.openxmlformats.org/drawingml/2006/main">
          <a:off x="3878348" y="124560"/>
          <a:ext cx="504023" cy="41529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2000" b="1" dirty="0" smtClean="0">
              <a:solidFill>
                <a:srgbClr val="C00000"/>
              </a:solidFill>
            </a:rPr>
            <a:t>34</a:t>
          </a:r>
        </a:p>
        <a:p xmlns:a="http://schemas.openxmlformats.org/drawingml/2006/main">
          <a:endParaRPr lang="ru-RU" sz="2000" b="1" dirty="0">
            <a:solidFill>
              <a:srgbClr val="C00000"/>
            </a:solidFill>
          </a:endParaRPr>
        </a:p>
      </cdr:txBody>
    </cdr:sp>
  </cdr:relSizeAnchor>
  <cdr:relSizeAnchor xmlns:cdr="http://schemas.openxmlformats.org/drawingml/2006/chartDrawing">
    <cdr:from>
      <cdr:x>0.63361</cdr:x>
      <cdr:y>0.01401</cdr:y>
    </cdr:from>
    <cdr:to>
      <cdr:x>0.71231</cdr:x>
      <cdr:y>0.08921</cdr:y>
    </cdr:to>
    <cdr:sp macro="" textlink="">
      <cdr:nvSpPr>
        <cdr:cNvPr id="4" name="TextBox 3"/>
        <cdr:cNvSpPr txBox="1"/>
      </cdr:nvSpPr>
      <cdr:spPr>
        <a:xfrm xmlns:a="http://schemas.openxmlformats.org/drawingml/2006/main">
          <a:off x="5544616" y="71438"/>
          <a:ext cx="688686" cy="38335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ru-RU" sz="2800" dirty="0"/>
        </a:p>
      </cdr:txBody>
    </cdr:sp>
  </cdr:relSizeAnchor>
  <cdr:relSizeAnchor xmlns:cdr="http://schemas.openxmlformats.org/drawingml/2006/chartDrawing">
    <cdr:from>
      <cdr:x>0.70464</cdr:x>
      <cdr:y>0.29633</cdr:y>
    </cdr:from>
    <cdr:to>
      <cdr:x>0.77243</cdr:x>
      <cdr:y>0.37152</cdr:y>
    </cdr:to>
    <cdr:sp macro="" textlink="">
      <cdr:nvSpPr>
        <cdr:cNvPr id="5" name="TextBox 1"/>
        <cdr:cNvSpPr txBox="1"/>
      </cdr:nvSpPr>
      <cdr:spPr>
        <a:xfrm xmlns:a="http://schemas.openxmlformats.org/drawingml/2006/main">
          <a:off x="6791994" y="1636728"/>
          <a:ext cx="653427" cy="4152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2000" b="1" dirty="0" smtClean="0">
              <a:solidFill>
                <a:srgbClr val="C00000"/>
              </a:solidFill>
            </a:rPr>
            <a:t>21</a:t>
          </a:r>
          <a:endParaRPr lang="ru-RU" sz="2000" b="1" dirty="0">
            <a:solidFill>
              <a:srgbClr val="C00000"/>
            </a:solidFill>
          </a:endParaRPr>
        </a:p>
      </cdr:txBody>
    </cdr:sp>
  </cdr:relSizeAnchor>
  <cdr:relSizeAnchor xmlns:cdr="http://schemas.openxmlformats.org/drawingml/2006/chartDrawing">
    <cdr:from>
      <cdr:x>0.5</cdr:x>
      <cdr:y>0.08774</cdr:y>
    </cdr:from>
    <cdr:to>
      <cdr:x>0.55229</cdr:x>
      <cdr:y>0.16293</cdr:y>
    </cdr:to>
    <cdr:sp macro="" textlink="">
      <cdr:nvSpPr>
        <cdr:cNvPr id="6" name="TextBox 5"/>
        <cdr:cNvSpPr txBox="1"/>
      </cdr:nvSpPr>
      <cdr:spPr>
        <a:xfrm xmlns:a="http://schemas.openxmlformats.org/drawingml/2006/main">
          <a:off x="4819494" y="484600"/>
          <a:ext cx="504023" cy="41529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2000" b="1" dirty="0" smtClean="0">
              <a:solidFill>
                <a:srgbClr val="C00000"/>
              </a:solidFill>
            </a:rPr>
            <a:t>31</a:t>
          </a:r>
          <a:endParaRPr lang="ru-RU" sz="2000" b="1" dirty="0">
            <a:solidFill>
              <a:srgbClr val="C00000"/>
            </a:solidFill>
          </a:endParaRPr>
        </a:p>
      </cdr:txBody>
    </cdr:sp>
  </cdr:relSizeAnchor>
  <cdr:relSizeAnchor xmlns:cdr="http://schemas.openxmlformats.org/drawingml/2006/chartDrawing">
    <cdr:from>
      <cdr:x>0.60406</cdr:x>
      <cdr:y>0.29633</cdr:y>
    </cdr:from>
    <cdr:to>
      <cdr:x>0.66087</cdr:x>
      <cdr:y>0.37152</cdr:y>
    </cdr:to>
    <cdr:sp macro="" textlink="">
      <cdr:nvSpPr>
        <cdr:cNvPr id="7" name="TextBox 6"/>
        <cdr:cNvSpPr txBox="1"/>
      </cdr:nvSpPr>
      <cdr:spPr>
        <a:xfrm xmlns:a="http://schemas.openxmlformats.org/drawingml/2006/main">
          <a:off x="5822564" y="1636728"/>
          <a:ext cx="547591" cy="41529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2000" b="1" dirty="0" smtClean="0">
              <a:solidFill>
                <a:srgbClr val="C00000"/>
              </a:solidFill>
            </a:rPr>
            <a:t>20</a:t>
          </a:r>
          <a:endParaRPr lang="ru-RU" sz="2000" b="1" dirty="0">
            <a:solidFill>
              <a:srgbClr val="C00000"/>
            </a:solidFill>
          </a:endParaRPr>
        </a:p>
      </cdr:txBody>
    </cdr:sp>
  </cdr:relSizeAnchor>
  <cdr:relSizeAnchor xmlns:cdr="http://schemas.openxmlformats.org/drawingml/2006/chartDrawing">
    <cdr:from>
      <cdr:x>0.80577</cdr:x>
      <cdr:y>0.33544</cdr:y>
    </cdr:from>
    <cdr:to>
      <cdr:x>0.87356</cdr:x>
      <cdr:y>0.41063</cdr:y>
    </cdr:to>
    <cdr:sp macro="" textlink="">
      <cdr:nvSpPr>
        <cdr:cNvPr id="8" name="TextBox 7"/>
        <cdr:cNvSpPr txBox="1"/>
      </cdr:nvSpPr>
      <cdr:spPr>
        <a:xfrm xmlns:a="http://schemas.openxmlformats.org/drawingml/2006/main">
          <a:off x="7766780" y="1852752"/>
          <a:ext cx="653427" cy="41529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2000" b="1" dirty="0" smtClean="0">
              <a:solidFill>
                <a:srgbClr val="C00000"/>
              </a:solidFill>
            </a:rPr>
            <a:t>20</a:t>
          </a:r>
          <a:endParaRPr lang="ru-RU" sz="2000" b="1" dirty="0">
            <a:solidFill>
              <a:srgbClr val="C000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0.29996</cdr:x>
      <cdr:y>0.13072</cdr:y>
    </cdr:from>
    <cdr:to>
      <cdr:x>0.45462</cdr:x>
      <cdr:y>0.23249</cdr:y>
    </cdr:to>
    <cdr:sp macro="" textlink="">
      <cdr:nvSpPr>
        <cdr:cNvPr id="2" name="TextBox 1"/>
        <cdr:cNvSpPr txBox="1"/>
      </cdr:nvSpPr>
      <cdr:spPr>
        <a:xfrm xmlns:a="http://schemas.openxmlformats.org/drawingml/2006/main">
          <a:off x="1396586" y="476955"/>
          <a:ext cx="720072" cy="37132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800" b="1" dirty="0" smtClean="0">
              <a:solidFill>
                <a:srgbClr val="C00000"/>
              </a:solidFill>
            </a:rPr>
            <a:t>669</a:t>
          </a:r>
          <a:endParaRPr lang="ru-RU" sz="1800" b="1" dirty="0">
            <a:solidFill>
              <a:srgbClr val="C00000"/>
            </a:solidFill>
          </a:endParaRPr>
        </a:p>
      </cdr:txBody>
    </cdr:sp>
  </cdr:relSizeAnchor>
  <cdr:relSizeAnchor xmlns:cdr="http://schemas.openxmlformats.org/drawingml/2006/chartDrawing">
    <cdr:from>
      <cdr:x>0.63361</cdr:x>
      <cdr:y>0.01401</cdr:y>
    </cdr:from>
    <cdr:to>
      <cdr:x>0.71231</cdr:x>
      <cdr:y>0.08921</cdr:y>
    </cdr:to>
    <cdr:sp macro="" textlink="">
      <cdr:nvSpPr>
        <cdr:cNvPr id="4" name="TextBox 3"/>
        <cdr:cNvSpPr txBox="1"/>
      </cdr:nvSpPr>
      <cdr:spPr>
        <a:xfrm xmlns:a="http://schemas.openxmlformats.org/drawingml/2006/main">
          <a:off x="5544616" y="71438"/>
          <a:ext cx="688686" cy="38335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ru-RU" sz="2800" dirty="0"/>
        </a:p>
      </cdr:txBody>
    </cdr:sp>
  </cdr:relSizeAnchor>
  <cdr:relSizeAnchor xmlns:cdr="http://schemas.openxmlformats.org/drawingml/2006/chartDrawing">
    <cdr:from>
      <cdr:x>0.72327</cdr:x>
      <cdr:y>0.05114</cdr:y>
    </cdr:from>
    <cdr:to>
      <cdr:x>0.86078</cdr:x>
      <cdr:y>0.15664</cdr:y>
    </cdr:to>
    <cdr:sp macro="" textlink="">
      <cdr:nvSpPr>
        <cdr:cNvPr id="5" name="TextBox 1"/>
        <cdr:cNvSpPr txBox="1"/>
      </cdr:nvSpPr>
      <cdr:spPr>
        <a:xfrm xmlns:a="http://schemas.openxmlformats.org/drawingml/2006/main">
          <a:off x="3367444" y="186580"/>
          <a:ext cx="640225" cy="3849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800" b="1" dirty="0" smtClean="0">
              <a:solidFill>
                <a:srgbClr val="C00000"/>
              </a:solidFill>
            </a:rPr>
            <a:t>811</a:t>
          </a:r>
        </a:p>
        <a:p xmlns:a="http://schemas.openxmlformats.org/drawingml/2006/main">
          <a:pPr algn="ctr"/>
          <a:endParaRPr lang="ru-RU" sz="1800" b="1" dirty="0" smtClean="0">
            <a:solidFill>
              <a:srgbClr val="C00000"/>
            </a:solidFill>
          </a:endParaRPr>
        </a:p>
      </cdr:txBody>
    </cdr:sp>
  </cdr:relSizeAnchor>
  <cdr:relSizeAnchor xmlns:cdr="http://schemas.openxmlformats.org/drawingml/2006/chartDrawing">
    <cdr:from>
      <cdr:x>0.48181</cdr:x>
      <cdr:y>0.12018</cdr:y>
    </cdr:from>
    <cdr:to>
      <cdr:x>0.62893</cdr:x>
      <cdr:y>0.21715</cdr:y>
    </cdr:to>
    <cdr:sp macro="" textlink="">
      <cdr:nvSpPr>
        <cdr:cNvPr id="7" name="TextBox 6"/>
        <cdr:cNvSpPr txBox="1"/>
      </cdr:nvSpPr>
      <cdr:spPr>
        <a:xfrm xmlns:a="http://schemas.openxmlformats.org/drawingml/2006/main">
          <a:off x="2243214" y="438503"/>
          <a:ext cx="684967" cy="35381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ru-RU" sz="1800" b="1" dirty="0" smtClean="0">
              <a:solidFill>
                <a:srgbClr val="C00000"/>
              </a:solidFill>
            </a:rPr>
            <a:t>737</a:t>
          </a:r>
          <a:endParaRPr lang="ru-RU" sz="1800" b="1" dirty="0">
            <a:solidFill>
              <a:srgbClr val="C000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0.3555</cdr:x>
      <cdr:y>0.2785</cdr:y>
    </cdr:from>
    <cdr:to>
      <cdr:x>0.3635</cdr:x>
      <cdr:y>0.2985</cdr:y>
    </cdr:to>
    <cdr:sp macro="" textlink="">
      <cdr:nvSpPr>
        <cdr:cNvPr id="1025" name="Text Box 1"/>
        <cdr:cNvSpPr txBox="1">
          <a:spLocks xmlns:a="http://schemas.openxmlformats.org/drawingml/2006/main" noChangeArrowheads="1"/>
        </cdr:cNvSpPr>
      </cdr:nvSpPr>
      <cdr:spPr bwMode="auto">
        <a:xfrm xmlns:a="http://schemas.openxmlformats.org/drawingml/2006/main">
          <a:off x="2129880" y="665831"/>
          <a:ext cx="47930" cy="4781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endParaRPr lang="ru-RU" sz="800" b="1" i="0" u="none" strike="noStrike" baseline="0">
            <a:solidFill>
              <a:srgbClr val="000000"/>
            </a:solidFill>
            <a:latin typeface="Arial Cyr"/>
            <a:cs typeface="Arial Cyr"/>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5"/>
            <a:ext cx="2946400"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5"/>
            <a:ext cx="2946400" cy="498475"/>
          </a:xfrm>
          <a:prstGeom prst="rect">
            <a:avLst/>
          </a:prstGeom>
        </p:spPr>
        <p:txBody>
          <a:bodyPr vert="horz" lIns="91440" tIns="45720" rIns="91440" bIns="45720" rtlCol="0"/>
          <a:lstStyle>
            <a:lvl1pPr algn="r">
              <a:defRPr sz="1200"/>
            </a:lvl1pPr>
          </a:lstStyle>
          <a:p>
            <a:fld id="{F060F3B8-5437-4CC3-856C-7EECF0A6414B}" type="datetimeFigureOut">
              <a:rPr lang="ru-RU" smtClean="0"/>
              <a:t>28.02.2023</a:t>
            </a:fld>
            <a:endParaRPr lang="ru-RU"/>
          </a:p>
        </p:txBody>
      </p:sp>
      <p:sp>
        <p:nvSpPr>
          <p:cNvPr id="4" name="Нижний колонтитул 3"/>
          <p:cNvSpPr>
            <a:spLocks noGrp="1"/>
          </p:cNvSpPr>
          <p:nvPr>
            <p:ph type="ftr" sz="quarter" idx="2"/>
          </p:nvPr>
        </p:nvSpPr>
        <p:spPr>
          <a:xfrm>
            <a:off x="1" y="9429753"/>
            <a:ext cx="2946400" cy="4984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3"/>
            <a:ext cx="2946400" cy="498475"/>
          </a:xfrm>
          <a:prstGeom prst="rect">
            <a:avLst/>
          </a:prstGeom>
        </p:spPr>
        <p:txBody>
          <a:bodyPr vert="horz" lIns="91440" tIns="45720" rIns="91440" bIns="45720" rtlCol="0" anchor="b"/>
          <a:lstStyle>
            <a:lvl1pPr algn="r">
              <a:defRPr sz="1200"/>
            </a:lvl1pPr>
          </a:lstStyle>
          <a:p>
            <a:fld id="{5AFC513D-DA40-4031-BB19-1D8A14870327}" type="slidenum">
              <a:rPr lang="ru-RU" smtClean="0"/>
              <a:t>‹#›</a:t>
            </a:fld>
            <a:endParaRPr lang="ru-RU"/>
          </a:p>
        </p:txBody>
      </p:sp>
    </p:spTree>
    <p:extLst>
      <p:ext uri="{BB962C8B-B14F-4D97-AF65-F5344CB8AC3E}">
        <p14:creationId xmlns:p14="http://schemas.microsoft.com/office/powerpoint/2010/main" val="3879330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8" y="4"/>
            <a:ext cx="2945659" cy="496411"/>
          </a:xfrm>
          <a:prstGeom prst="rect">
            <a:avLst/>
          </a:prstGeom>
        </p:spPr>
        <p:txBody>
          <a:bodyPr vert="horz" lIns="91440" tIns="45720" rIns="91440" bIns="45720" rtlCol="0"/>
          <a:lstStyle>
            <a:lvl1pPr algn="l">
              <a:defRPr sz="1200"/>
            </a:lvl1pPr>
          </a:lstStyle>
          <a:p>
            <a:pPr>
              <a:defRPr/>
            </a:pPr>
            <a:endParaRPr lang="ru-RU" dirty="0"/>
          </a:p>
        </p:txBody>
      </p:sp>
      <p:sp>
        <p:nvSpPr>
          <p:cNvPr id="3" name="Дата 2"/>
          <p:cNvSpPr>
            <a:spLocks noGrp="1"/>
          </p:cNvSpPr>
          <p:nvPr>
            <p:ph type="dt" idx="1"/>
          </p:nvPr>
        </p:nvSpPr>
        <p:spPr>
          <a:xfrm>
            <a:off x="3850451" y="4"/>
            <a:ext cx="2945659" cy="496411"/>
          </a:xfrm>
          <a:prstGeom prst="rect">
            <a:avLst/>
          </a:prstGeom>
        </p:spPr>
        <p:txBody>
          <a:bodyPr vert="horz" lIns="91440" tIns="45720" rIns="91440" bIns="45720" rtlCol="0"/>
          <a:lstStyle>
            <a:lvl1pPr algn="r">
              <a:defRPr sz="1200"/>
            </a:lvl1pPr>
          </a:lstStyle>
          <a:p>
            <a:pPr>
              <a:defRPr/>
            </a:pPr>
            <a:fld id="{69A50B54-FB4A-4538-9A32-1B173709CFE1}" type="datetimeFigureOut">
              <a:rPr lang="ru-RU"/>
              <a:pPr>
                <a:defRPr/>
              </a:pPr>
              <a:t>28.02.2023</a:t>
            </a:fld>
            <a:endParaRPr lang="ru-RU" dirty="0"/>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79768" y="4715911"/>
            <a:ext cx="5438140" cy="4467701"/>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8" y="9430097"/>
            <a:ext cx="2945659" cy="496411"/>
          </a:xfrm>
          <a:prstGeom prst="rect">
            <a:avLst/>
          </a:prstGeom>
        </p:spPr>
        <p:txBody>
          <a:bodyPr vert="horz" lIns="91440" tIns="45720" rIns="91440" bIns="45720" rtlCol="0" anchor="b"/>
          <a:lstStyle>
            <a:lvl1pPr algn="l">
              <a:defRPr sz="1200"/>
            </a:lvl1pPr>
          </a:lstStyle>
          <a:p>
            <a:pPr>
              <a:defRPr/>
            </a:pPr>
            <a:endParaRPr lang="ru-RU" dirty="0"/>
          </a:p>
        </p:txBody>
      </p:sp>
      <p:sp>
        <p:nvSpPr>
          <p:cNvPr id="7" name="Номер слайда 6"/>
          <p:cNvSpPr>
            <a:spLocks noGrp="1"/>
          </p:cNvSpPr>
          <p:nvPr>
            <p:ph type="sldNum" sz="quarter" idx="5"/>
          </p:nvPr>
        </p:nvSpPr>
        <p:spPr>
          <a:xfrm>
            <a:off x="3850451" y="9430097"/>
            <a:ext cx="2945659" cy="496411"/>
          </a:xfrm>
          <a:prstGeom prst="rect">
            <a:avLst/>
          </a:prstGeom>
        </p:spPr>
        <p:txBody>
          <a:bodyPr vert="horz" lIns="91440" tIns="45720" rIns="91440" bIns="45720" rtlCol="0" anchor="b"/>
          <a:lstStyle>
            <a:lvl1pPr algn="r">
              <a:defRPr sz="1200"/>
            </a:lvl1pPr>
          </a:lstStyle>
          <a:p>
            <a:pPr>
              <a:defRPr/>
            </a:pPr>
            <a:fld id="{1F2441AE-A906-4B3B-9A5E-F68B4A4F72DD}" type="slidenum">
              <a:rPr lang="ru-RU"/>
              <a:pPr>
                <a:defRPr/>
              </a:pPr>
              <a:t>‹#›</a:t>
            </a:fld>
            <a:endParaRPr lang="ru-RU" dirty="0"/>
          </a:p>
        </p:txBody>
      </p:sp>
    </p:spTree>
    <p:extLst>
      <p:ext uri="{BB962C8B-B14F-4D97-AF65-F5344CB8AC3E}">
        <p14:creationId xmlns:p14="http://schemas.microsoft.com/office/powerpoint/2010/main" val="88872367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B2F4369-F2AF-448D-94DD-4F53431B670A}" type="slidenum">
              <a:rPr lang="ru-RU" sz="1400" smtClean="0">
                <a:ea typeface="Arial Unicode MS" panose="020B0604020202020204" pitchFamily="34" charset="-128"/>
              </a:rPr>
              <a:pPr>
                <a:spcBef>
                  <a:spcPct val="0"/>
                </a:spcBef>
              </a:pPr>
              <a:t>1</a:t>
            </a:fld>
            <a:endParaRPr lang="ru-RU" sz="1400" dirty="0">
              <a:ea typeface="Arial Unicode MS" panose="020B0604020202020204" pitchFamily="34" charset="-128"/>
            </a:endParaRPr>
          </a:p>
        </p:txBody>
      </p:sp>
      <p:sp>
        <p:nvSpPr>
          <p:cNvPr id="6147" name="Text Box 1"/>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tIns="91440"/>
          <a:lstStyle/>
          <a:p>
            <a:pPr eaLnBrk="1">
              <a:buClr>
                <a:srgbClr val="000000"/>
              </a:buClr>
              <a:buSzPct val="100000"/>
              <a:buFont typeface="Times New Roman" panose="02020603050405020304" pitchFamily="18" charset="0"/>
              <a:buNone/>
            </a:pPr>
            <a:fld id="{7478EED8-CB29-45EF-B4F2-8DBE5F97B84A}" type="slidenum">
              <a:rPr lang="ru-RU" sz="1400">
                <a:solidFill>
                  <a:srgbClr val="000000"/>
                </a:solidFill>
              </a:rPr>
              <a:pPr eaLnBrk="1">
                <a:buClr>
                  <a:srgbClr val="000000"/>
                </a:buClr>
                <a:buSzPct val="100000"/>
                <a:buFont typeface="Times New Roman" panose="02020603050405020304" pitchFamily="18" charset="0"/>
                <a:buNone/>
              </a:pPr>
              <a:t>1</a:t>
            </a:fld>
            <a:endParaRPr lang="ru-RU" sz="1400" dirty="0">
              <a:solidFill>
                <a:srgbClr val="000000"/>
              </a:solidFill>
            </a:endParaRPr>
          </a:p>
        </p:txBody>
      </p:sp>
      <p:sp>
        <p:nvSpPr>
          <p:cNvPr id="6148" name="Rectangle 2"/>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6149" name="Rectangle 3"/>
          <p:cNvSpPr>
            <a:spLocks noGrp="1" noChangeArrowheads="1"/>
          </p:cNvSpPr>
          <p:nvPr>
            <p:ph type="body" idx="1"/>
          </p:nvPr>
        </p:nvSpPr>
        <p:spPr>
          <a:xfrm>
            <a:off x="906464" y="4717223"/>
            <a:ext cx="4984750" cy="44679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tabLst>
                <a:tab pos="723900" algn="l"/>
                <a:tab pos="1447800" algn="l"/>
                <a:tab pos="2171700" algn="l"/>
                <a:tab pos="2895600" algn="l"/>
                <a:tab pos="3619500" algn="l"/>
                <a:tab pos="4343400" algn="l"/>
              </a:tabLst>
            </a:pPr>
            <a:endParaRPr lang="ru-RU" sz="2000" dirty="0">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 name="Нижний колонтитул 1"/>
          <p:cNvSpPr>
            <a:spLocks noGrp="1"/>
          </p:cNvSpPr>
          <p:nvPr>
            <p:ph type="ftr" sz="quarter" idx="10"/>
          </p:nvPr>
        </p:nvSpPr>
        <p:spPr/>
        <p:txBody>
          <a:bodyPr/>
          <a:lstStyle/>
          <a:p>
            <a:pPr>
              <a:defRPr/>
            </a:pPr>
            <a:endParaRPr lang="ru-RU" dirty="0"/>
          </a:p>
        </p:txBody>
      </p:sp>
    </p:spTree>
    <p:extLst>
      <p:ext uri="{BB962C8B-B14F-4D97-AF65-F5344CB8AC3E}">
        <p14:creationId xmlns:p14="http://schemas.microsoft.com/office/powerpoint/2010/main" val="4216527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13</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362633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14</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1362736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15</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3643369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16</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4222312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17</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3931740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18</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57945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19</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1467229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20</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2377738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2630005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22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286602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1772845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23</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3855741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24</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1510209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25</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985899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26</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4132573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27</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866973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31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3469205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solidFill>
                  <a:prstClr val="black"/>
                </a:solidFill>
              </a:rPr>
              <a:pPr>
                <a:defRPr/>
              </a:pPr>
              <a:t>32</a:t>
            </a:fld>
            <a:endParaRPr lang="ru-RU" dirty="0">
              <a:solidFill>
                <a:prstClr val="black"/>
              </a:solidFill>
            </a:endParaRPr>
          </a:p>
        </p:txBody>
      </p:sp>
    </p:spTree>
    <p:extLst>
      <p:ext uri="{BB962C8B-B14F-4D97-AF65-F5344CB8AC3E}">
        <p14:creationId xmlns:p14="http://schemas.microsoft.com/office/powerpoint/2010/main" val="1322902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solidFill>
                  <a:prstClr val="black"/>
                </a:solidFill>
              </a:rPr>
              <a:pPr>
                <a:defRPr/>
              </a:pPr>
              <a:t>33</a:t>
            </a:fld>
            <a:endParaRPr lang="ru-RU" dirty="0">
              <a:solidFill>
                <a:prstClr val="black"/>
              </a:solidFill>
            </a:endParaRPr>
          </a:p>
        </p:txBody>
      </p:sp>
    </p:spTree>
    <p:extLst>
      <p:ext uri="{BB962C8B-B14F-4D97-AF65-F5344CB8AC3E}">
        <p14:creationId xmlns:p14="http://schemas.microsoft.com/office/powerpoint/2010/main" val="1887067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solidFill>
                  <a:prstClr val="black"/>
                </a:solidFill>
              </a:rPr>
              <a:pPr>
                <a:defRPr/>
              </a:pPr>
              <a:t>34</a:t>
            </a:fld>
            <a:endParaRPr lang="ru-RU" dirty="0">
              <a:solidFill>
                <a:prstClr val="black"/>
              </a:solidFill>
            </a:endParaRPr>
          </a:p>
        </p:txBody>
      </p:sp>
    </p:spTree>
    <p:extLst>
      <p:ext uri="{BB962C8B-B14F-4D97-AF65-F5344CB8AC3E}">
        <p14:creationId xmlns:p14="http://schemas.microsoft.com/office/powerpoint/2010/main" val="3504363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solidFill>
                  <a:prstClr val="black"/>
                </a:solidFill>
              </a:rPr>
              <a:pPr>
                <a:defRPr/>
              </a:pPr>
              <a:t>35</a:t>
            </a:fld>
            <a:endParaRPr lang="ru-RU" dirty="0">
              <a:solidFill>
                <a:prstClr val="black"/>
              </a:solidFill>
            </a:endParaRPr>
          </a:p>
        </p:txBody>
      </p:sp>
    </p:spTree>
    <p:extLst>
      <p:ext uri="{BB962C8B-B14F-4D97-AF65-F5344CB8AC3E}">
        <p14:creationId xmlns:p14="http://schemas.microsoft.com/office/powerpoint/2010/main" val="27597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3</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3096372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solidFill>
                  <a:prstClr val="black"/>
                </a:solidFill>
              </a:rPr>
              <a:pPr>
                <a:defRPr/>
              </a:pPr>
              <a:t>36</a:t>
            </a:fld>
            <a:endParaRPr lang="ru-RU" dirty="0">
              <a:solidFill>
                <a:prstClr val="black"/>
              </a:solidFill>
            </a:endParaRPr>
          </a:p>
        </p:txBody>
      </p:sp>
    </p:spTree>
    <p:extLst>
      <p:ext uri="{BB962C8B-B14F-4D97-AF65-F5344CB8AC3E}">
        <p14:creationId xmlns:p14="http://schemas.microsoft.com/office/powerpoint/2010/main" val="971276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solidFill>
                  <a:prstClr val="black"/>
                </a:solidFill>
              </a:rPr>
              <a:pPr>
                <a:defRPr/>
              </a:pPr>
              <a:t>37</a:t>
            </a:fld>
            <a:endParaRPr lang="ru-RU" dirty="0">
              <a:solidFill>
                <a:prstClr val="black"/>
              </a:solidFill>
            </a:endParaRPr>
          </a:p>
        </p:txBody>
      </p:sp>
    </p:spTree>
    <p:extLst>
      <p:ext uri="{BB962C8B-B14F-4D97-AF65-F5344CB8AC3E}">
        <p14:creationId xmlns:p14="http://schemas.microsoft.com/office/powerpoint/2010/main" val="3336309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38</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3142785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39</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12221006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40</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376659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41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1565181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B2F4369-F2AF-448D-94DD-4F53431B670A}" type="slidenum">
              <a:rPr lang="ru-RU" sz="1400" smtClean="0">
                <a:ea typeface="Arial Unicode MS" panose="020B0604020202020204" pitchFamily="34" charset="-128"/>
              </a:rPr>
              <a:pPr>
                <a:spcBef>
                  <a:spcPct val="0"/>
                </a:spcBef>
              </a:pPr>
              <a:t>42</a:t>
            </a:fld>
            <a:endParaRPr lang="ru-RU" sz="1400" dirty="0">
              <a:ea typeface="Arial Unicode MS" panose="020B0604020202020204" pitchFamily="34" charset="-128"/>
            </a:endParaRPr>
          </a:p>
        </p:txBody>
      </p:sp>
      <p:sp>
        <p:nvSpPr>
          <p:cNvPr id="6147" name="Text Box 1"/>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tIns="91440"/>
          <a:lstStyle/>
          <a:p>
            <a:pPr eaLnBrk="1">
              <a:buClr>
                <a:srgbClr val="000000"/>
              </a:buClr>
              <a:buSzPct val="100000"/>
              <a:buFont typeface="Times New Roman" panose="02020603050405020304" pitchFamily="18" charset="0"/>
              <a:buNone/>
            </a:pPr>
            <a:fld id="{7478EED8-CB29-45EF-B4F2-8DBE5F97B84A}" type="slidenum">
              <a:rPr lang="ru-RU" sz="1400">
                <a:solidFill>
                  <a:srgbClr val="000000"/>
                </a:solidFill>
              </a:rPr>
              <a:pPr eaLnBrk="1">
                <a:buClr>
                  <a:srgbClr val="000000"/>
                </a:buClr>
                <a:buSzPct val="100000"/>
                <a:buFont typeface="Times New Roman" panose="02020603050405020304" pitchFamily="18" charset="0"/>
                <a:buNone/>
              </a:pPr>
              <a:t>42</a:t>
            </a:fld>
            <a:endParaRPr lang="ru-RU" sz="1400" dirty="0">
              <a:solidFill>
                <a:srgbClr val="000000"/>
              </a:solidFill>
            </a:endParaRPr>
          </a:p>
        </p:txBody>
      </p:sp>
      <p:sp>
        <p:nvSpPr>
          <p:cNvPr id="6148" name="Rectangle 2"/>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6149" name="Rectangle 3"/>
          <p:cNvSpPr>
            <a:spLocks noGrp="1" noChangeArrowheads="1"/>
          </p:cNvSpPr>
          <p:nvPr>
            <p:ph type="body" idx="1"/>
          </p:nvPr>
        </p:nvSpPr>
        <p:spPr>
          <a:xfrm>
            <a:off x="906464" y="4716467"/>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tabLst>
                <a:tab pos="723900" algn="l"/>
                <a:tab pos="1447800" algn="l"/>
                <a:tab pos="2171700" algn="l"/>
                <a:tab pos="2895600" algn="l"/>
                <a:tab pos="3619500" algn="l"/>
                <a:tab pos="4343400" algn="l"/>
              </a:tabLst>
            </a:pPr>
            <a:endParaRPr lang="ru-RU" sz="2000" dirty="0">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 name="Нижний колонтитул 1"/>
          <p:cNvSpPr>
            <a:spLocks noGrp="1"/>
          </p:cNvSpPr>
          <p:nvPr>
            <p:ph type="ftr" sz="quarter" idx="10"/>
          </p:nvPr>
        </p:nvSpPr>
        <p:spPr/>
        <p:txBody>
          <a:bodyPr/>
          <a:lstStyle/>
          <a:p>
            <a:pPr>
              <a:defRPr/>
            </a:pPr>
            <a:endParaRPr lang="ru-RU" dirty="0"/>
          </a:p>
        </p:txBody>
      </p:sp>
    </p:spTree>
    <p:extLst>
      <p:ext uri="{BB962C8B-B14F-4D97-AF65-F5344CB8AC3E}">
        <p14:creationId xmlns:p14="http://schemas.microsoft.com/office/powerpoint/2010/main" val="186154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4</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248239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5</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145412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solidFill>
                  <a:prstClr val="black"/>
                </a:solidFill>
              </a:rPr>
              <a:pPr>
                <a:defRPr/>
              </a:pPr>
              <a:t>6</a:t>
            </a:fld>
            <a:endParaRPr lang="ru-RU" dirty="0">
              <a:solidFill>
                <a:prstClr val="black"/>
              </a:solidFill>
            </a:endParaRPr>
          </a:p>
        </p:txBody>
      </p:sp>
      <p:sp>
        <p:nvSpPr>
          <p:cNvPr id="5" name="Нижний колонтитул 4"/>
          <p:cNvSpPr>
            <a:spLocks noGrp="1"/>
          </p:cNvSpPr>
          <p:nvPr>
            <p:ph type="ftr" sz="quarter" idx="11"/>
          </p:nvPr>
        </p:nvSpPr>
        <p:spPr/>
        <p:txBody>
          <a:bodyPr/>
          <a:lstStyle/>
          <a:p>
            <a:pPr>
              <a:defRPr/>
            </a:pPr>
            <a:endParaRPr lang="ru-RU" dirty="0">
              <a:solidFill>
                <a:prstClr val="black"/>
              </a:solidFill>
            </a:endParaRPr>
          </a:p>
        </p:txBody>
      </p:sp>
    </p:spTree>
    <p:extLst>
      <p:ext uri="{BB962C8B-B14F-4D97-AF65-F5344CB8AC3E}">
        <p14:creationId xmlns:p14="http://schemas.microsoft.com/office/powerpoint/2010/main" val="3656272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10</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3755407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11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1251300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9" name="Rectangle 1"/>
          <p:cNvSpPr>
            <a:spLocks noGrp="1" noRot="1" noChangeAspect="1" noChangeArrowheads="1" noTextEdit="1"/>
          </p:cNvSpPr>
          <p:nvPr>
            <p:ph type="sldImg"/>
          </p:nvPr>
        </p:nvSpPr>
        <p:spPr>
          <a:xfrm>
            <a:off x="92075" y="755650"/>
            <a:ext cx="6615113" cy="3722688"/>
          </a:xfrm>
          <a:solidFill>
            <a:srgbClr val="FFFFFF"/>
          </a:solidFill>
          <a:ln>
            <a:solidFill>
              <a:srgbClr val="000000"/>
            </a:solidFill>
            <a:miter lim="800000"/>
          </a:ln>
        </p:spPr>
      </p:sp>
      <p:sp>
        <p:nvSpPr>
          <p:cNvPr id="70660" name="Rectangle 2"/>
          <p:cNvSpPr>
            <a:spLocks noGrp="1" noChangeArrowheads="1"/>
          </p:cNvSpPr>
          <p:nvPr>
            <p:ph type="body" idx="1"/>
          </p:nvPr>
        </p:nvSpPr>
        <p:spPr>
          <a:xfrm>
            <a:off x="755826" y="5106176"/>
            <a:ext cx="6048200" cy="4836418"/>
          </a:xfrm>
          <a:noFill/>
          <a:ln/>
        </p:spPr>
        <p:txBody>
          <a:bodyPr wrap="none" anchor="ctr"/>
          <a:lstStyle/>
          <a:p>
            <a:endParaRPr lang="ru-RU" dirty="0" smtClean="0"/>
          </a:p>
        </p:txBody>
      </p:sp>
    </p:spTree>
    <p:extLst>
      <p:ext uri="{BB962C8B-B14F-4D97-AF65-F5344CB8AC3E}">
        <p14:creationId xmlns:p14="http://schemas.microsoft.com/office/powerpoint/2010/main" val="3777018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dirty="0"/>
          </a:p>
        </p:txBody>
      </p:sp>
      <p:sp>
        <p:nvSpPr>
          <p:cNvPr id="5" name="Нижний колонтитул 4"/>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6" name="Номер слайда 5"/>
          <p:cNvSpPr>
            <a:spLocks noGrp="1"/>
          </p:cNvSpPr>
          <p:nvPr>
            <p:ph type="sldNum" sz="quarter" idx="12"/>
          </p:nvPr>
        </p:nvSpPr>
        <p:spPr/>
        <p:txBody>
          <a:bodyPr/>
          <a:lstStyle/>
          <a:p>
            <a:pPr>
              <a:defRPr/>
            </a:pPr>
            <a:fld id="{BB968EC1-D435-4CC0-B95E-32D7E3A85539}" type="slidenum">
              <a:rPr lang="ru-RU" smtClean="0"/>
              <a:pPr>
                <a:defRPr/>
              </a:pPr>
              <a:t>‹#›</a:t>
            </a:fld>
            <a:endParaRPr lang="ru-RU" dirty="0"/>
          </a:p>
        </p:txBody>
      </p:sp>
    </p:spTree>
    <p:extLst>
      <p:ext uri="{BB962C8B-B14F-4D97-AF65-F5344CB8AC3E}">
        <p14:creationId xmlns:p14="http://schemas.microsoft.com/office/powerpoint/2010/main" val="216959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dirty="0"/>
          </a:p>
        </p:txBody>
      </p:sp>
      <p:sp>
        <p:nvSpPr>
          <p:cNvPr id="5" name="Нижний колонтитул 4"/>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6" name="Номер слайда 5"/>
          <p:cNvSpPr>
            <a:spLocks noGrp="1"/>
          </p:cNvSpPr>
          <p:nvPr>
            <p:ph type="sldNum" sz="quarter" idx="12"/>
          </p:nvPr>
        </p:nvSpPr>
        <p:spPr/>
        <p:txBody>
          <a:bodyPr/>
          <a:lstStyle/>
          <a:p>
            <a:pPr>
              <a:defRPr/>
            </a:pPr>
            <a:fld id="{B644C035-6E33-4AFD-9CF1-663CA7BC97CD}" type="slidenum">
              <a:rPr lang="ru-RU" smtClean="0"/>
              <a:pPr>
                <a:defRPr/>
              </a:pPr>
              <a:t>‹#›</a:t>
            </a:fld>
            <a:endParaRPr lang="ru-RU" dirty="0"/>
          </a:p>
        </p:txBody>
      </p:sp>
    </p:spTree>
    <p:extLst>
      <p:ext uri="{BB962C8B-B14F-4D97-AF65-F5344CB8AC3E}">
        <p14:creationId xmlns:p14="http://schemas.microsoft.com/office/powerpoint/2010/main" val="198616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dirty="0"/>
          </a:p>
        </p:txBody>
      </p:sp>
      <p:sp>
        <p:nvSpPr>
          <p:cNvPr id="5" name="Нижний колонтитул 4"/>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6" name="Номер слайда 5"/>
          <p:cNvSpPr>
            <a:spLocks noGrp="1"/>
          </p:cNvSpPr>
          <p:nvPr>
            <p:ph type="sldNum" sz="quarter" idx="12"/>
          </p:nvPr>
        </p:nvSpPr>
        <p:spPr/>
        <p:txBody>
          <a:bodyPr/>
          <a:lstStyle/>
          <a:p>
            <a:pPr>
              <a:defRPr/>
            </a:pPr>
            <a:fld id="{0526C4B4-2251-47DC-9A44-DBC4F2A33B76}" type="slidenum">
              <a:rPr lang="ru-RU" smtClean="0"/>
              <a:pPr>
                <a:defRPr/>
              </a:pPr>
              <a:t>‹#›</a:t>
            </a:fld>
            <a:endParaRPr lang="ru-RU" dirty="0"/>
          </a:p>
        </p:txBody>
      </p:sp>
    </p:spTree>
    <p:extLst>
      <p:ext uri="{BB962C8B-B14F-4D97-AF65-F5344CB8AC3E}">
        <p14:creationId xmlns:p14="http://schemas.microsoft.com/office/powerpoint/2010/main" val="369498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103" y="274638"/>
            <a:ext cx="10965834" cy="1382712"/>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103" y="1600200"/>
            <a:ext cx="10965834" cy="4522788"/>
          </a:xfrm>
        </p:spPr>
        <p:txBody>
          <a:bodyPr/>
          <a:lstStyle/>
          <a:p>
            <a:pPr lvl="0"/>
            <a:endParaRPr lang="ru-RU" noProof="0" dirty="0" smtClean="0"/>
          </a:p>
        </p:txBody>
      </p:sp>
      <p:sp>
        <p:nvSpPr>
          <p:cNvPr id="4" name="Rectangle 5"/>
          <p:cNvSpPr>
            <a:spLocks noGrp="1" noChangeArrowheads="1"/>
          </p:cNvSpPr>
          <p:nvPr>
            <p:ph type="sldNum" idx="10"/>
          </p:nvPr>
        </p:nvSpPr>
        <p:spPr>
          <a:ln/>
        </p:spPr>
        <p:txBody>
          <a:bodyPr/>
          <a:lstStyle>
            <a:lvl1pPr>
              <a:defRPr/>
            </a:lvl1pPr>
          </a:lstStyle>
          <a:p>
            <a:pPr>
              <a:defRPr/>
            </a:pPr>
            <a:fld id="{BF6F1335-8608-4714-8047-A985565264A0}" type="slidenum">
              <a:rPr lang="ru-RU"/>
              <a:pPr>
                <a:defRPr/>
              </a:pPr>
              <a:t>‹#›</a:t>
            </a:fld>
            <a:endParaRPr lang="ru-RU" dirty="0"/>
          </a:p>
        </p:txBody>
      </p:sp>
    </p:spTree>
    <p:extLst>
      <p:ext uri="{BB962C8B-B14F-4D97-AF65-F5344CB8AC3E}">
        <p14:creationId xmlns:p14="http://schemas.microsoft.com/office/powerpoint/2010/main" val="241542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dirty="0"/>
          </a:p>
        </p:txBody>
      </p:sp>
      <p:sp>
        <p:nvSpPr>
          <p:cNvPr id="5" name="Нижний колонтитул 4"/>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6" name="Номер слайда 5"/>
          <p:cNvSpPr>
            <a:spLocks noGrp="1"/>
          </p:cNvSpPr>
          <p:nvPr>
            <p:ph type="sldNum" sz="quarter" idx="12"/>
          </p:nvPr>
        </p:nvSpPr>
        <p:spPr/>
        <p:txBody>
          <a:bodyPr/>
          <a:lstStyle/>
          <a:p>
            <a:pPr>
              <a:defRPr/>
            </a:pPr>
            <a:fld id="{AD9E2BEB-8C47-4135-9022-EDDE3C1A02B6}" type="slidenum">
              <a:rPr lang="ru-RU" smtClean="0"/>
              <a:pPr>
                <a:defRPr/>
              </a:pPr>
              <a:t>‹#›</a:t>
            </a:fld>
            <a:endParaRPr lang="ru-RU" dirty="0"/>
          </a:p>
        </p:txBody>
      </p:sp>
    </p:spTree>
    <p:extLst>
      <p:ext uri="{BB962C8B-B14F-4D97-AF65-F5344CB8AC3E}">
        <p14:creationId xmlns:p14="http://schemas.microsoft.com/office/powerpoint/2010/main" val="231668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dirty="0"/>
          </a:p>
        </p:txBody>
      </p:sp>
      <p:sp>
        <p:nvSpPr>
          <p:cNvPr id="5" name="Нижний колонтитул 4"/>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6" name="Номер слайда 5"/>
          <p:cNvSpPr>
            <a:spLocks noGrp="1"/>
          </p:cNvSpPr>
          <p:nvPr>
            <p:ph type="sldNum" sz="quarter" idx="12"/>
          </p:nvPr>
        </p:nvSpPr>
        <p:spPr/>
        <p:txBody>
          <a:bodyPr/>
          <a:lstStyle/>
          <a:p>
            <a:pPr>
              <a:defRPr/>
            </a:pPr>
            <a:fld id="{9AABD9E7-3EE6-429D-8E29-FE40A2347226}" type="slidenum">
              <a:rPr lang="ru-RU" smtClean="0"/>
              <a:pPr>
                <a:defRPr/>
              </a:pPr>
              <a:t>‹#›</a:t>
            </a:fld>
            <a:endParaRPr lang="ru-RU" dirty="0"/>
          </a:p>
        </p:txBody>
      </p:sp>
    </p:spTree>
    <p:extLst>
      <p:ext uri="{BB962C8B-B14F-4D97-AF65-F5344CB8AC3E}">
        <p14:creationId xmlns:p14="http://schemas.microsoft.com/office/powerpoint/2010/main" val="131385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dirty="0"/>
          </a:p>
        </p:txBody>
      </p:sp>
      <p:sp>
        <p:nvSpPr>
          <p:cNvPr id="6" name="Нижний колонтитул 5"/>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7" name="Номер слайда 6"/>
          <p:cNvSpPr>
            <a:spLocks noGrp="1"/>
          </p:cNvSpPr>
          <p:nvPr>
            <p:ph type="sldNum" sz="quarter" idx="12"/>
          </p:nvPr>
        </p:nvSpPr>
        <p:spPr/>
        <p:txBody>
          <a:bodyPr/>
          <a:lstStyle/>
          <a:p>
            <a:pPr>
              <a:defRPr/>
            </a:pPr>
            <a:fld id="{08BE746B-CF60-4591-9BF5-45DC53608664}" type="slidenum">
              <a:rPr lang="ru-RU" smtClean="0"/>
              <a:pPr>
                <a:defRPr/>
              </a:pPr>
              <a:t>‹#›</a:t>
            </a:fld>
            <a:endParaRPr lang="ru-RU" dirty="0"/>
          </a:p>
        </p:txBody>
      </p:sp>
    </p:spTree>
    <p:extLst>
      <p:ext uri="{BB962C8B-B14F-4D97-AF65-F5344CB8AC3E}">
        <p14:creationId xmlns:p14="http://schemas.microsoft.com/office/powerpoint/2010/main" val="313536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dirty="0"/>
          </a:p>
        </p:txBody>
      </p:sp>
      <p:sp>
        <p:nvSpPr>
          <p:cNvPr id="8" name="Нижний колонтитул 7"/>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9" name="Номер слайда 8"/>
          <p:cNvSpPr>
            <a:spLocks noGrp="1"/>
          </p:cNvSpPr>
          <p:nvPr>
            <p:ph type="sldNum" sz="quarter" idx="12"/>
          </p:nvPr>
        </p:nvSpPr>
        <p:spPr/>
        <p:txBody>
          <a:bodyPr/>
          <a:lstStyle/>
          <a:p>
            <a:pPr>
              <a:defRPr/>
            </a:pPr>
            <a:fld id="{61D138EA-44E0-4B97-945A-AC7E34140389}" type="slidenum">
              <a:rPr lang="ru-RU" smtClean="0"/>
              <a:pPr>
                <a:defRPr/>
              </a:pPr>
              <a:t>‹#›</a:t>
            </a:fld>
            <a:endParaRPr lang="ru-RU" dirty="0"/>
          </a:p>
        </p:txBody>
      </p:sp>
    </p:spTree>
    <p:extLst>
      <p:ext uri="{BB962C8B-B14F-4D97-AF65-F5344CB8AC3E}">
        <p14:creationId xmlns:p14="http://schemas.microsoft.com/office/powerpoint/2010/main" val="617085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dirty="0"/>
          </a:p>
        </p:txBody>
      </p:sp>
      <p:sp>
        <p:nvSpPr>
          <p:cNvPr id="4" name="Нижний колонтитул 3"/>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5" name="Номер слайда 4"/>
          <p:cNvSpPr>
            <a:spLocks noGrp="1"/>
          </p:cNvSpPr>
          <p:nvPr>
            <p:ph type="sldNum" sz="quarter" idx="12"/>
          </p:nvPr>
        </p:nvSpPr>
        <p:spPr/>
        <p:txBody>
          <a:bodyPr/>
          <a:lstStyle/>
          <a:p>
            <a:pPr>
              <a:defRPr/>
            </a:pPr>
            <a:fld id="{CB8F997A-1DF7-4C25-9B46-6429290894D8}" type="slidenum">
              <a:rPr lang="ru-RU" smtClean="0"/>
              <a:pPr>
                <a:defRPr/>
              </a:pPr>
              <a:t>‹#›</a:t>
            </a:fld>
            <a:endParaRPr lang="ru-RU" dirty="0"/>
          </a:p>
        </p:txBody>
      </p:sp>
    </p:spTree>
    <p:extLst>
      <p:ext uri="{BB962C8B-B14F-4D97-AF65-F5344CB8AC3E}">
        <p14:creationId xmlns:p14="http://schemas.microsoft.com/office/powerpoint/2010/main" val="98660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dirty="0"/>
          </a:p>
        </p:txBody>
      </p:sp>
      <p:sp>
        <p:nvSpPr>
          <p:cNvPr id="3" name="Нижний колонтитул 2"/>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4" name="Номер слайда 3"/>
          <p:cNvSpPr>
            <a:spLocks noGrp="1"/>
          </p:cNvSpPr>
          <p:nvPr>
            <p:ph type="sldNum" sz="quarter" idx="12"/>
          </p:nvPr>
        </p:nvSpPr>
        <p:spPr/>
        <p:txBody>
          <a:bodyPr/>
          <a:lstStyle/>
          <a:p>
            <a:pPr>
              <a:defRPr/>
            </a:pPr>
            <a:fld id="{E6FE964F-8665-4234-8811-49E14BA77027}" type="slidenum">
              <a:rPr lang="ru-RU" smtClean="0"/>
              <a:pPr>
                <a:defRPr/>
              </a:pPr>
              <a:t>‹#›</a:t>
            </a:fld>
            <a:endParaRPr lang="ru-RU" dirty="0"/>
          </a:p>
        </p:txBody>
      </p:sp>
    </p:spTree>
    <p:extLst>
      <p:ext uri="{BB962C8B-B14F-4D97-AF65-F5344CB8AC3E}">
        <p14:creationId xmlns:p14="http://schemas.microsoft.com/office/powerpoint/2010/main" val="6706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dirty="0"/>
          </a:p>
        </p:txBody>
      </p:sp>
      <p:sp>
        <p:nvSpPr>
          <p:cNvPr id="6" name="Нижний колонтитул 5"/>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7" name="Номер слайда 6"/>
          <p:cNvSpPr>
            <a:spLocks noGrp="1"/>
          </p:cNvSpPr>
          <p:nvPr>
            <p:ph type="sldNum" sz="quarter" idx="12"/>
          </p:nvPr>
        </p:nvSpPr>
        <p:spPr/>
        <p:txBody>
          <a:bodyPr/>
          <a:lstStyle/>
          <a:p>
            <a:pPr>
              <a:defRPr/>
            </a:pPr>
            <a:fld id="{DA365A30-8ADB-4388-B1D0-018414EC3A0D}" type="slidenum">
              <a:rPr lang="ru-RU" smtClean="0"/>
              <a:pPr>
                <a:defRPr/>
              </a:pPr>
              <a:t>‹#›</a:t>
            </a:fld>
            <a:endParaRPr lang="ru-RU" dirty="0"/>
          </a:p>
        </p:txBody>
      </p:sp>
    </p:spTree>
    <p:extLst>
      <p:ext uri="{BB962C8B-B14F-4D97-AF65-F5344CB8AC3E}">
        <p14:creationId xmlns:p14="http://schemas.microsoft.com/office/powerpoint/2010/main" val="84827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dirty="0"/>
          </a:p>
        </p:txBody>
      </p:sp>
      <p:sp>
        <p:nvSpPr>
          <p:cNvPr id="6" name="Нижний колонтитул 5"/>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7" name="Номер слайда 6"/>
          <p:cNvSpPr>
            <a:spLocks noGrp="1"/>
          </p:cNvSpPr>
          <p:nvPr>
            <p:ph type="sldNum" sz="quarter" idx="12"/>
          </p:nvPr>
        </p:nvSpPr>
        <p:spPr/>
        <p:txBody>
          <a:bodyPr/>
          <a:lstStyle/>
          <a:p>
            <a:pPr>
              <a:defRPr/>
            </a:pPr>
            <a:fld id="{B8EDED3E-B0C6-454F-AB06-0EA7A4809872}" type="slidenum">
              <a:rPr lang="ru-RU" smtClean="0"/>
              <a:pPr>
                <a:defRPr/>
              </a:pPr>
              <a:t>‹#›</a:t>
            </a:fld>
            <a:endParaRPr lang="ru-RU" dirty="0"/>
          </a:p>
        </p:txBody>
      </p:sp>
    </p:spTree>
    <p:extLst>
      <p:ext uri="{BB962C8B-B14F-4D97-AF65-F5344CB8AC3E}">
        <p14:creationId xmlns:p14="http://schemas.microsoft.com/office/powerpoint/2010/main" val="102196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smtClean="0"/>
              <a:t>Северо-Уральское управление Ростехнадзора</a:t>
            </a:r>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489E93A-553C-41DC-A3D6-26A99890BDC6}" type="slidenum">
              <a:rPr lang="ru-RU" smtClean="0"/>
              <a:pPr>
                <a:defRPr/>
              </a:pPr>
              <a:t>‹#›</a:t>
            </a:fld>
            <a:endParaRPr lang="ru-RU" dirty="0"/>
          </a:p>
        </p:txBody>
      </p:sp>
    </p:spTree>
    <p:extLst>
      <p:ext uri="{BB962C8B-B14F-4D97-AF65-F5344CB8AC3E}">
        <p14:creationId xmlns:p14="http://schemas.microsoft.com/office/powerpoint/2010/main" val="591077977"/>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diagramColors" Target="../diagrams/colors1.xml"/><Relationship Id="rId12"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5.jpeg"/><Relationship Id="rId5" Type="http://schemas.openxmlformats.org/officeDocument/2006/relationships/diagramLayout" Target="../diagrams/layout1.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pn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snadzor.ru/public/reception/faq/"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ural.gosnadzor.ru/activity/control/profilaktika-narusheniy-obyazatelnykh-trebovaniy/&#1055;&#1083;&#1072;&#1085;-&#1075;&#1088;&#1072;&#1092;&#1080;&#1082;%20&#1082;&#1086;&#1085;&#1089;&#1091;&#1083;&#1100;&#1090;&#1080;&#1088;&#1086;&#1074;&#1072;&#1085;&#1080;&#1103;_2022.PDF"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ChangeArrowheads="1"/>
          </p:cNvSpPr>
          <p:nvPr/>
        </p:nvSpPr>
        <p:spPr bwMode="auto">
          <a:xfrm>
            <a:off x="0" y="0"/>
            <a:ext cx="12191999" cy="6820930"/>
          </a:xfrm>
          <a:prstGeom prst="rect">
            <a:avLst/>
          </a:prstGeom>
          <a:noFill/>
          <a:ln w="57240">
            <a:solidFill>
              <a:srgbClr val="FFCC00"/>
            </a:solidFill>
            <a:miter lim="800000"/>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dirty="0"/>
          </a:p>
        </p:txBody>
      </p:sp>
      <p:pic>
        <p:nvPicPr>
          <p:cNvPr id="6146" name="Picture 2" descr="&amp;Fcy;&amp;lcy;&amp;acy;&amp;gc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5100" y="202538"/>
            <a:ext cx="3543548" cy="2362366"/>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1"/>
          <p:cNvSpPr>
            <a:spLocks noChangeArrowheads="1"/>
          </p:cNvSpPr>
          <p:nvPr/>
        </p:nvSpPr>
        <p:spPr bwMode="auto">
          <a:xfrm>
            <a:off x="1924050" y="5638801"/>
            <a:ext cx="8343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dirty="0"/>
          </a:p>
        </p:txBody>
      </p:sp>
      <p:sp>
        <p:nvSpPr>
          <p:cNvPr id="5123" name="Rectangle 2"/>
          <p:cNvSpPr>
            <a:spLocks noChangeArrowheads="1"/>
          </p:cNvSpPr>
          <p:nvPr/>
        </p:nvSpPr>
        <p:spPr bwMode="auto">
          <a:xfrm>
            <a:off x="1235075" y="76201"/>
            <a:ext cx="9721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dirty="0"/>
          </a:p>
        </p:txBody>
      </p:sp>
      <p:sp>
        <p:nvSpPr>
          <p:cNvPr id="5126" name="Rectangle 5"/>
          <p:cNvSpPr>
            <a:spLocks noChangeArrowheads="1"/>
          </p:cNvSpPr>
          <p:nvPr/>
        </p:nvSpPr>
        <p:spPr bwMode="auto">
          <a:xfrm>
            <a:off x="335360" y="181446"/>
            <a:ext cx="5616624" cy="2383458"/>
          </a:xfrm>
          <a:prstGeom prst="rect">
            <a:avLst/>
          </a:prstGeom>
          <a:noFill/>
          <a:ln>
            <a:noFill/>
          </a:ln>
        </p:spPr>
        <p:txBody>
          <a:bodyPr tIns="9144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32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lgn="ctr">
              <a:lnSpc>
                <a:spcPct val="100000"/>
              </a:lnSpc>
              <a:spcBef>
                <a:spcPts val="363"/>
              </a:spcBef>
              <a:spcAft>
                <a:spcPct val="0"/>
              </a:spcAft>
            </a:pPr>
            <a:r>
              <a:rPr lang="ru-RU" sz="2400" b="1" dirty="0">
                <a:solidFill>
                  <a:schemeClr val="accent5">
                    <a:lumMod val="50000"/>
                  </a:schemeClr>
                </a:solidFill>
                <a:latin typeface="Times New Roman" panose="02020603050405020304" pitchFamily="18" charset="0"/>
              </a:rPr>
              <a:t>Федеральная служба</a:t>
            </a:r>
          </a:p>
          <a:p>
            <a:pPr algn="ctr">
              <a:lnSpc>
                <a:spcPct val="100000"/>
              </a:lnSpc>
              <a:spcBef>
                <a:spcPts val="363"/>
              </a:spcBef>
              <a:spcAft>
                <a:spcPct val="0"/>
              </a:spcAft>
            </a:pPr>
            <a:r>
              <a:rPr lang="ru-RU" sz="2400" b="1" dirty="0">
                <a:solidFill>
                  <a:schemeClr val="accent5">
                    <a:lumMod val="50000"/>
                  </a:schemeClr>
                </a:solidFill>
                <a:latin typeface="Times New Roman" panose="02020603050405020304" pitchFamily="18" charset="0"/>
              </a:rPr>
              <a:t> по экологическому,  технологическому и атомному надзору</a:t>
            </a:r>
          </a:p>
          <a:p>
            <a:pPr algn="ctr">
              <a:lnSpc>
                <a:spcPct val="100000"/>
              </a:lnSpc>
              <a:spcBef>
                <a:spcPts val="363"/>
              </a:spcBef>
              <a:spcAft>
                <a:spcPct val="0"/>
              </a:spcAft>
            </a:pPr>
            <a:r>
              <a:rPr lang="ru-RU" sz="2400" b="1" dirty="0">
                <a:solidFill>
                  <a:schemeClr val="accent5">
                    <a:lumMod val="50000"/>
                  </a:schemeClr>
                </a:solidFill>
                <a:latin typeface="Times New Roman" panose="02020603050405020304" pitchFamily="18" charset="0"/>
              </a:rPr>
              <a:t>(Ростехнадзор)</a:t>
            </a:r>
          </a:p>
          <a:p>
            <a:pPr algn="ctr">
              <a:lnSpc>
                <a:spcPct val="100000"/>
              </a:lnSpc>
              <a:spcBef>
                <a:spcPts val="363"/>
              </a:spcBef>
              <a:spcAft>
                <a:spcPct val="0"/>
              </a:spcAft>
            </a:pPr>
            <a:r>
              <a:rPr lang="ru-RU" sz="2000" b="1" dirty="0">
                <a:solidFill>
                  <a:schemeClr val="accent5">
                    <a:lumMod val="50000"/>
                  </a:schemeClr>
                </a:solidFill>
                <a:latin typeface="Times New Roman" panose="02020603050405020304" pitchFamily="18" charset="0"/>
              </a:rPr>
              <a:t>Северо-Уральское управление</a:t>
            </a:r>
          </a:p>
        </p:txBody>
      </p:sp>
      <p:sp>
        <p:nvSpPr>
          <p:cNvPr id="5127" name="Rectangle 6"/>
          <p:cNvSpPr>
            <a:spLocks noChangeArrowheads="1"/>
          </p:cNvSpPr>
          <p:nvPr/>
        </p:nvSpPr>
        <p:spPr bwMode="auto">
          <a:xfrm>
            <a:off x="119461" y="2245947"/>
            <a:ext cx="12072663" cy="2329035"/>
          </a:xfrm>
          <a:prstGeom prst="rect">
            <a:avLst/>
          </a:prstGeom>
          <a:noFill/>
          <a:ln>
            <a:noFill/>
          </a:ln>
        </p:spPr>
        <p:txBody>
          <a:bodyPr tIns="91440" anchor="ct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32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lgn="ctr" eaLnBrk="1" hangingPunct="1">
              <a:lnSpc>
                <a:spcPct val="100000"/>
              </a:lnSpc>
              <a:spcAft>
                <a:spcPct val="0"/>
              </a:spcAft>
            </a:pPr>
            <a:r>
              <a:rPr lang="ru-RU"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ДОКЛАД</a:t>
            </a:r>
          </a:p>
          <a:p>
            <a:pPr algn="ctr" eaLnBrk="1" hangingPunct="1">
              <a:lnSpc>
                <a:spcPct val="100000"/>
              </a:lnSpc>
              <a:spcAft>
                <a:spcPct val="0"/>
              </a:spcAft>
            </a:pPr>
            <a:r>
              <a:rPr lang="ru-RU"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Заместителя руководителя </a:t>
            </a:r>
            <a:r>
              <a:rPr lang="ru-RU"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Северо-Уральского управления Ростехнадзора </a:t>
            </a:r>
          </a:p>
          <a:p>
            <a:pPr algn="ctr" eaLnBrk="1" hangingPunct="1">
              <a:lnSpc>
                <a:spcPct val="100000"/>
              </a:lnSpc>
              <a:spcAft>
                <a:spcPct val="0"/>
              </a:spcAft>
            </a:pPr>
            <a:r>
              <a:rPr lang="ru-RU"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о правоприменительной практике Северо-Уральского управления Ростехнадзора за </a:t>
            </a:r>
            <a:r>
              <a:rPr lang="ru-RU"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12 мес. 2022 </a:t>
            </a:r>
            <a:r>
              <a:rPr lang="ru-RU"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год</a:t>
            </a:r>
          </a:p>
        </p:txBody>
      </p:sp>
      <p:sp>
        <p:nvSpPr>
          <p:cNvPr id="5128" name="Rectangle 7"/>
          <p:cNvSpPr>
            <a:spLocks noChangeArrowheads="1"/>
          </p:cNvSpPr>
          <p:nvPr/>
        </p:nvSpPr>
        <p:spPr bwMode="auto">
          <a:xfrm>
            <a:off x="259644" y="5325888"/>
            <a:ext cx="11665296"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tIns="9144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32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lgn="ctr">
              <a:lnSpc>
                <a:spcPct val="90000"/>
              </a:lnSpc>
              <a:spcBef>
                <a:spcPts val="363"/>
              </a:spcBef>
              <a:spcAft>
                <a:spcPct val="0"/>
              </a:spcAft>
            </a:pPr>
            <a:endParaRPr lang="ru-RU" sz="2400" dirty="0">
              <a:ln w="0"/>
              <a:solidFill>
                <a:schemeClr val="accent5">
                  <a:lumMod val="50000"/>
                </a:schemeClr>
              </a:solidFill>
              <a:effectLst>
                <a:outerShdw blurRad="38100" dist="19050" dir="2700000" algn="tl" rotWithShape="0">
                  <a:schemeClr val="dk1">
                    <a:alpha val="40000"/>
                  </a:schemeClr>
                </a:outerShdw>
              </a:effectLst>
              <a:latin typeface="+mj-lt"/>
            </a:endParaRPr>
          </a:p>
          <a:p>
            <a:pPr algn="ctr">
              <a:lnSpc>
                <a:spcPct val="90000"/>
              </a:lnSpc>
              <a:spcBef>
                <a:spcPts val="363"/>
              </a:spcBef>
              <a:spcAft>
                <a:spcPct val="0"/>
              </a:spcAft>
            </a:pPr>
            <a:r>
              <a:rPr lang="ru-RU" sz="2000" b="1" dirty="0" smtClean="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 Тюмень, 2022</a:t>
            </a:r>
            <a:endParaRPr lang="ru-RU" sz="2000" b="1"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lnSpc>
                <a:spcPct val="90000"/>
              </a:lnSpc>
              <a:spcBef>
                <a:spcPts val="363"/>
              </a:spcBef>
              <a:spcAft>
                <a:spcPct val="0"/>
              </a:spcAft>
            </a:pPr>
            <a:endParaRPr lang="ru-RU" sz="1600" b="1"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3" name="Нижний колонтитул 3"/>
          <p:cNvSpPr txBox="1">
            <a:spLocks/>
          </p:cNvSpPr>
          <p:nvPr/>
        </p:nvSpPr>
        <p:spPr>
          <a:xfrm>
            <a:off x="8832304" y="635617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p>
        </p:txBody>
      </p:sp>
      <p:sp>
        <p:nvSpPr>
          <p:cNvPr id="2" name="Номер слайда 1"/>
          <p:cNvSpPr>
            <a:spLocks noGrp="1"/>
          </p:cNvSpPr>
          <p:nvPr>
            <p:ph type="sldNum" sz="quarter" idx="12"/>
          </p:nvPr>
        </p:nvSpPr>
        <p:spPr/>
        <p:txBody>
          <a:bodyPr/>
          <a:lstStyle/>
          <a:p>
            <a:pPr>
              <a:defRPr/>
            </a:pPr>
            <a:fld id="{E6FE964F-8665-4234-8811-49E14BA77027}" type="slidenum">
              <a:rPr lang="ru-RU" smtClean="0"/>
              <a:pPr>
                <a:defRPr/>
              </a:pPr>
              <a:t>1</a:t>
            </a:fld>
            <a:endParaRPr lang="ru-RU" dirty="0"/>
          </a:p>
        </p:txBody>
      </p:sp>
    </p:spTree>
    <p:extLst>
      <p:ext uri="{BB962C8B-B14F-4D97-AF65-F5344CB8AC3E}">
        <p14:creationId xmlns:p14="http://schemas.microsoft.com/office/powerpoint/2010/main" val="245618050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8273" y="-99392"/>
            <a:ext cx="10364395" cy="634082"/>
          </a:xfrm>
        </p:spPr>
        <p:txBody>
          <a:bodyPr/>
          <a:lstStyle/>
          <a:p>
            <a:pPr algn="ctr"/>
            <a:r>
              <a:rPr lang="ru-RU" sz="2400" dirty="0" smtClean="0"/>
              <a:t>Контрольная (надзорная) деятельность в 2022 году</a:t>
            </a:r>
            <a:endParaRPr lang="ru-RU" sz="2400"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3"/>
          <a:stretch>
            <a:fillRect/>
          </a:stretch>
        </p:blipFill>
        <p:spPr>
          <a:xfrm>
            <a:off x="319797" y="452751"/>
            <a:ext cx="11464835" cy="6039114"/>
          </a:xfrm>
          <a:prstGeom prst="rect">
            <a:avLst/>
          </a:prstGeom>
        </p:spPr>
      </p:pic>
    </p:spTree>
    <p:extLst>
      <p:ext uri="{BB962C8B-B14F-4D97-AF65-F5344CB8AC3E}">
        <p14:creationId xmlns:p14="http://schemas.microsoft.com/office/powerpoint/2010/main" val="15994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2004" y="116633"/>
            <a:ext cx="11032211" cy="720078"/>
          </a:xfrm>
        </p:spPr>
        <p:txBody>
          <a:bodyPr/>
          <a:lstStyle/>
          <a:p>
            <a:pPr algn="ctr"/>
            <a:r>
              <a:rPr lang="ru-RU" sz="2000" b="1" dirty="0"/>
              <a:t>Контрольная (надзорная) деятельность в рамках режима постоянного </a:t>
            </a:r>
            <a:r>
              <a:rPr lang="ru-RU" sz="2000" b="1" dirty="0" smtClean="0"/>
              <a:t/>
            </a:r>
            <a:br>
              <a:rPr lang="ru-RU" sz="2000" b="1" dirty="0" smtClean="0"/>
            </a:br>
            <a:r>
              <a:rPr lang="ru-RU" sz="2000" b="1" dirty="0" smtClean="0"/>
              <a:t>государственного надзора</a:t>
            </a:r>
            <a:endParaRPr lang="ru-RU" sz="2000" b="1" dirty="0">
              <a:latin typeface="+mn-lt"/>
            </a:endParaRPr>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407210869"/>
              </p:ext>
            </p:extLst>
          </p:nvPr>
        </p:nvGraphicFramePr>
        <p:xfrm>
          <a:off x="335361" y="836711"/>
          <a:ext cx="11348854" cy="5505840"/>
        </p:xfrm>
        <a:graphic>
          <a:graphicData uri="http://schemas.openxmlformats.org/drawingml/2006/table">
            <a:tbl>
              <a:tblPr/>
              <a:tblGrid>
                <a:gridCol w="3555773"/>
                <a:gridCol w="726285"/>
                <a:gridCol w="762023"/>
                <a:gridCol w="761942"/>
                <a:gridCol w="761860"/>
                <a:gridCol w="832002"/>
                <a:gridCol w="723182"/>
                <a:gridCol w="623264"/>
                <a:gridCol w="606145"/>
                <a:gridCol w="1996378"/>
              </a:tblGrid>
              <a:tr h="258950">
                <a:tc rowSpan="2">
                  <a:txBody>
                    <a:bodyPr/>
                    <a:lstStyle/>
                    <a:p>
                      <a:pPr algn="ctr" fontAlgn="ctr"/>
                      <a:r>
                        <a:rPr kumimoji="0" lang="ru-RU" sz="1400" b="1" u="none" strike="noStrike" kern="1200" dirty="0">
                          <a:solidFill>
                            <a:schemeClr val="tx1"/>
                          </a:solidFill>
                          <a:effectLst/>
                          <a:latin typeface="+mn-lt"/>
                          <a:ea typeface="+mn-ea"/>
                          <a:cs typeface="+mn-cs"/>
                        </a:rPr>
                        <a:t>Наименование показателя</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kumimoji="0" lang="ru-RU" sz="1400" b="1" u="none" strike="noStrike" kern="1200" dirty="0" smtClean="0">
                          <a:solidFill>
                            <a:schemeClr val="tx1"/>
                          </a:solidFill>
                          <a:effectLst/>
                          <a:latin typeface="+mn-lt"/>
                          <a:ea typeface="+mn-ea"/>
                          <a:cs typeface="+mn-cs"/>
                        </a:rPr>
                        <a:t>12 месяцев</a:t>
                      </a:r>
                      <a:r>
                        <a:rPr kumimoji="0" lang="ru-RU" sz="1400" b="1" u="none" strike="noStrike" kern="1200" baseline="0" dirty="0" smtClean="0">
                          <a:solidFill>
                            <a:schemeClr val="tx1"/>
                          </a:solidFill>
                          <a:effectLst/>
                          <a:latin typeface="+mn-lt"/>
                          <a:ea typeface="+mn-ea"/>
                          <a:cs typeface="+mn-cs"/>
                        </a:rPr>
                        <a:t> </a:t>
                      </a:r>
                      <a:r>
                        <a:rPr kumimoji="0" lang="ru-RU" sz="1400" b="1" u="none" strike="noStrike" kern="1200" dirty="0" smtClean="0">
                          <a:solidFill>
                            <a:schemeClr val="tx1"/>
                          </a:solidFill>
                          <a:effectLst/>
                          <a:latin typeface="+mn-lt"/>
                          <a:ea typeface="+mn-ea"/>
                          <a:cs typeface="+mn-cs"/>
                        </a:rPr>
                        <a:t>2021</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ctr"/>
                      <a:r>
                        <a:rPr kumimoji="0" lang="ru-RU" sz="1400" b="1" u="none" strike="noStrike" kern="1200" dirty="0" smtClean="0">
                          <a:solidFill>
                            <a:schemeClr val="tx1"/>
                          </a:solidFill>
                          <a:effectLst/>
                          <a:latin typeface="+mn-lt"/>
                          <a:ea typeface="+mn-ea"/>
                          <a:cs typeface="+mn-cs"/>
                        </a:rPr>
                        <a:t>12 месяцев 2022</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kumimoji="0" lang="ru-RU" sz="1400" b="1" u="none" strike="noStrike" kern="1200" dirty="0">
                          <a:solidFill>
                            <a:schemeClr val="tx1"/>
                          </a:solidFill>
                          <a:effectLst/>
                          <a:latin typeface="+mn-lt"/>
                          <a:ea typeface="+mn-ea"/>
                          <a:cs typeface="+mn-cs"/>
                        </a:rPr>
                        <a:t>Прирост </a:t>
                      </a:r>
                      <a:r>
                        <a:rPr kumimoji="0" lang="ru-RU" sz="1400" b="1" u="none" strike="noStrike" kern="1200" dirty="0" smtClean="0">
                          <a:solidFill>
                            <a:schemeClr val="tx1"/>
                          </a:solidFill>
                          <a:effectLst/>
                          <a:latin typeface="+mn-lt"/>
                          <a:ea typeface="+mn-ea"/>
                          <a:cs typeface="+mn-cs"/>
                        </a:rPr>
                        <a:t>2022 </a:t>
                      </a:r>
                      <a:r>
                        <a:rPr kumimoji="0" lang="ru-RU" sz="1400" b="1" u="none" strike="noStrike" kern="1200" dirty="0">
                          <a:solidFill>
                            <a:schemeClr val="tx1"/>
                          </a:solidFill>
                          <a:effectLst/>
                          <a:latin typeface="+mn-lt"/>
                          <a:ea typeface="+mn-ea"/>
                          <a:cs typeface="+mn-cs"/>
                        </a:rPr>
                        <a:t>г. к </a:t>
                      </a:r>
                      <a:r>
                        <a:rPr kumimoji="0" lang="ru-RU" sz="1400" b="1" u="none" strike="noStrike" kern="1200" dirty="0" smtClean="0">
                          <a:solidFill>
                            <a:schemeClr val="tx1"/>
                          </a:solidFill>
                          <a:effectLst/>
                          <a:latin typeface="+mn-lt"/>
                          <a:ea typeface="+mn-ea"/>
                          <a:cs typeface="+mn-cs"/>
                        </a:rPr>
                        <a:t>2021 </a:t>
                      </a:r>
                      <a:r>
                        <a:rPr kumimoji="0" lang="ru-RU" sz="1400" b="1" u="none" strike="noStrike" kern="1200" dirty="0">
                          <a:solidFill>
                            <a:schemeClr val="tx1"/>
                          </a:solidFill>
                          <a:effectLst/>
                          <a:latin typeface="+mn-lt"/>
                          <a:ea typeface="+mn-ea"/>
                          <a:cs typeface="+mn-cs"/>
                        </a:rPr>
                        <a:t>г.</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115">
                <a:tc vMerge="1">
                  <a:txBody>
                    <a:bodyPr/>
                    <a:lstStyle/>
                    <a:p>
                      <a:endParaRPr lang="ru-RU"/>
                    </a:p>
                  </a:txBody>
                  <a:tcPr/>
                </a:tc>
                <a:tc>
                  <a:txBody>
                    <a:bodyPr/>
                    <a:lstStyle/>
                    <a:p>
                      <a:pPr algn="ctr" fontAlgn="ctr"/>
                      <a:r>
                        <a:rPr kumimoji="0" lang="ru-RU" sz="1400" b="1" u="none" strike="noStrike" kern="1200" dirty="0">
                          <a:solidFill>
                            <a:schemeClr val="tx1"/>
                          </a:solidFill>
                          <a:effectLst/>
                          <a:latin typeface="+mn-lt"/>
                          <a:ea typeface="+mn-ea"/>
                          <a:cs typeface="+mn-cs"/>
                        </a:rPr>
                        <a:t>Итого</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a:solidFill>
                            <a:schemeClr val="tx1"/>
                          </a:solidFill>
                          <a:effectLst/>
                          <a:latin typeface="+mn-lt"/>
                          <a:ea typeface="+mn-ea"/>
                          <a:cs typeface="+mn-cs"/>
                        </a:rPr>
                        <a:t>НД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mn-lt"/>
                          <a:ea typeface="+mn-ea"/>
                          <a:cs typeface="+mn-cs"/>
                        </a:rPr>
                        <a:t>НХ</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mn-lt"/>
                          <a:ea typeface="+mn-ea"/>
                          <a:cs typeface="+mn-cs"/>
                        </a:rPr>
                        <a:t>МТ</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a:solidFill>
                            <a:schemeClr val="tx1"/>
                          </a:solidFill>
                          <a:effectLst/>
                          <a:latin typeface="+mn-lt"/>
                          <a:ea typeface="+mn-ea"/>
                          <a:cs typeface="+mn-cs"/>
                        </a:rPr>
                        <a:t>Итого</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a:solidFill>
                            <a:schemeClr val="tx1"/>
                          </a:solidFill>
                          <a:effectLst/>
                          <a:latin typeface="+mn-lt"/>
                          <a:ea typeface="+mn-ea"/>
                          <a:cs typeface="+mn-cs"/>
                        </a:rPr>
                        <a:t>НД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a:solidFill>
                            <a:schemeClr val="tx1"/>
                          </a:solidFill>
                          <a:effectLst/>
                          <a:latin typeface="+mn-lt"/>
                          <a:ea typeface="+mn-ea"/>
                          <a:cs typeface="+mn-cs"/>
                        </a:rPr>
                        <a:t>НХ</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a:solidFill>
                            <a:schemeClr val="tx1"/>
                          </a:solidFill>
                          <a:effectLst/>
                          <a:latin typeface="+mn-lt"/>
                          <a:ea typeface="+mn-ea"/>
                          <a:cs typeface="+mn-cs"/>
                        </a:rPr>
                        <a:t>МТ</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792088">
                <a:tc>
                  <a:txBody>
                    <a:bodyPr/>
                    <a:lstStyle/>
                    <a:p>
                      <a:pPr algn="l" fontAlgn="ctr"/>
                      <a:r>
                        <a:rPr kumimoji="0" lang="ru-RU" sz="1400" b="1" u="none" strike="noStrike" kern="1200" dirty="0">
                          <a:solidFill>
                            <a:schemeClr val="tx1"/>
                          </a:solidFill>
                          <a:effectLst/>
                          <a:latin typeface="+mn-lt"/>
                          <a:ea typeface="+mn-ea"/>
                          <a:cs typeface="+mn-cs"/>
                        </a:rPr>
                        <a:t>Количество ОПО, в отношении которых установлен режим постоянного государственного надзора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402</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295</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21</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86</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mn-lt"/>
                          <a:ea typeface="+mn-ea"/>
                          <a:cs typeface="+mn-cs"/>
                        </a:rPr>
                        <a:t>407</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mn-lt"/>
                          <a:ea typeface="+mn-ea"/>
                          <a:cs typeface="+mn-cs"/>
                        </a:rPr>
                        <a:t>303</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mn-lt"/>
                          <a:ea typeface="+mn-ea"/>
                          <a:cs typeface="+mn-cs"/>
                        </a:rPr>
                        <a:t>21</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mn-lt"/>
                          <a:ea typeface="+mn-ea"/>
                          <a:cs typeface="+mn-cs"/>
                        </a:rPr>
                        <a:t>82</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chemeClr val="tx1"/>
                          </a:solidFill>
                          <a:effectLst/>
                          <a:latin typeface="Calibri" panose="020F0502020204030204" pitchFamily="34" charset="0"/>
                        </a:rPr>
                        <a:t>Увеличение на </a:t>
                      </a:r>
                      <a:r>
                        <a:rPr lang="ru-RU" sz="1400" b="1" i="0" u="none" strike="noStrike" dirty="0" smtClean="0">
                          <a:solidFill>
                            <a:schemeClr val="tx1"/>
                          </a:solidFill>
                          <a:effectLst/>
                          <a:latin typeface="Calibri" panose="020F0502020204030204" pitchFamily="34" charset="0"/>
                        </a:rPr>
                        <a:t>1,2 </a:t>
                      </a:r>
                      <a:r>
                        <a:rPr lang="ru-RU" sz="1400" b="1" i="0" u="none" strike="noStrike" dirty="0">
                          <a:solidFill>
                            <a:schemeClr val="tx1"/>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gn="l" fontAlgn="ctr"/>
                      <a:r>
                        <a:rPr kumimoji="0" lang="ru-RU" sz="1400" b="1" u="none" strike="noStrike" kern="1200" dirty="0">
                          <a:solidFill>
                            <a:schemeClr val="tx1"/>
                          </a:solidFill>
                          <a:effectLst/>
                          <a:latin typeface="+mn-lt"/>
                          <a:ea typeface="+mn-ea"/>
                          <a:cs typeface="+mn-cs"/>
                        </a:rPr>
                        <a:t>Количество проверок, проведенных в рамках режима постоянного государственного надзора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683</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330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265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621</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a:solidFill>
                            <a:schemeClr val="tx1"/>
                          </a:solidFill>
                          <a:effectLst/>
                          <a:latin typeface="+mn-lt"/>
                          <a:ea typeface="+mn-ea"/>
                          <a:cs typeface="+mn-cs"/>
                        </a:rPr>
                        <a:t>436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a:solidFill>
                            <a:schemeClr val="tx1"/>
                          </a:solidFill>
                          <a:effectLst/>
                          <a:latin typeface="+mn-lt"/>
                          <a:ea typeface="+mn-ea"/>
                          <a:cs typeface="+mn-cs"/>
                        </a:rPr>
                        <a:t>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B050"/>
                          </a:solidFill>
                          <a:effectLst/>
                          <a:latin typeface="Calibri" panose="020F0502020204030204" pitchFamily="34" charset="0"/>
                        </a:rPr>
                        <a:t>Уменьшение на </a:t>
                      </a:r>
                      <a:r>
                        <a:rPr lang="ru-RU" sz="1400" b="1" i="0" u="none" strike="noStrike" dirty="0" smtClean="0">
                          <a:solidFill>
                            <a:srgbClr val="00B050"/>
                          </a:solidFill>
                          <a:effectLst/>
                          <a:latin typeface="Calibri" panose="020F0502020204030204" pitchFamily="34" charset="0"/>
                        </a:rPr>
                        <a:t>9,1 </a:t>
                      </a:r>
                      <a:r>
                        <a:rPr lang="ru-RU" sz="1400" b="1" i="0" u="none" strike="noStrike" dirty="0">
                          <a:solidFill>
                            <a:srgbClr val="00B05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9721">
                <a:tc>
                  <a:txBody>
                    <a:bodyPr/>
                    <a:lstStyle/>
                    <a:p>
                      <a:pPr algn="just" fontAlgn="ctr"/>
                      <a:r>
                        <a:rPr kumimoji="0" lang="ru-RU" sz="1400" b="1" u="none" strike="noStrike" kern="1200" dirty="0">
                          <a:solidFill>
                            <a:schemeClr val="tx1"/>
                          </a:solidFill>
                          <a:effectLst/>
                          <a:latin typeface="+mn-lt"/>
                          <a:ea typeface="+mn-ea"/>
                          <a:cs typeface="+mn-cs"/>
                        </a:rPr>
                        <a:t>Количество ОПО при осуществлении режима постоянного государственного надзора в отношении которых выявлены нарушения обязательных требований</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88</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a:solidFill>
                            <a:schemeClr val="tx1"/>
                          </a:solidFill>
                          <a:effectLst/>
                          <a:latin typeface="+mn-lt"/>
                          <a:ea typeface="+mn-ea"/>
                          <a:cs typeface="+mn-cs"/>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153</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a:solidFill>
                            <a:schemeClr val="tx1"/>
                          </a:solidFill>
                          <a:effectLst/>
                          <a:latin typeface="+mn-lt"/>
                          <a:ea typeface="+mn-ea"/>
                          <a:cs typeface="+mn-cs"/>
                        </a:rPr>
                        <a:t>105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a:solidFill>
                            <a:schemeClr val="tx1"/>
                          </a:solidFill>
                          <a:effectLst/>
                          <a:latin typeface="+mn-lt"/>
                          <a:ea typeface="+mn-ea"/>
                          <a:cs typeface="+mn-cs"/>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chemeClr val="tx1"/>
                          </a:solidFill>
                          <a:effectLst/>
                          <a:latin typeface="Calibri" panose="020F0502020204030204" pitchFamily="34" charset="0"/>
                        </a:rPr>
                        <a:t>Увеличение на 74 %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604">
                <a:tc>
                  <a:txBody>
                    <a:bodyPr/>
                    <a:lstStyle/>
                    <a:p>
                      <a:pPr algn="l" fontAlgn="ctr"/>
                      <a:r>
                        <a:rPr kumimoji="0" lang="ru-RU" sz="1400" b="1" u="none" strike="noStrike" kern="1200" dirty="0">
                          <a:solidFill>
                            <a:schemeClr val="tx1"/>
                          </a:solidFill>
                          <a:effectLst/>
                          <a:latin typeface="+mn-lt"/>
                          <a:ea typeface="+mn-ea"/>
                          <a:cs typeface="+mn-cs"/>
                        </a:rPr>
                        <a:t>Выявлено правонарушений в рамках постоянного государственного надзора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746</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a:solidFill>
                            <a:schemeClr val="tx1"/>
                          </a:solidFill>
                          <a:effectLst/>
                          <a:latin typeface="+mn-lt"/>
                          <a:ea typeface="+mn-ea"/>
                          <a:cs typeface="+mn-cs"/>
                        </a:rPr>
                        <a:t>177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a:solidFill>
                            <a:schemeClr val="tx1"/>
                          </a:solidFill>
                          <a:effectLst/>
                          <a:latin typeface="+mn-lt"/>
                          <a:ea typeface="+mn-ea"/>
                          <a:cs typeface="+mn-cs"/>
                        </a:rPr>
                        <a:t>410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159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2268</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1683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a:solidFill>
                            <a:schemeClr val="tx1"/>
                          </a:solidFill>
                          <a:effectLst/>
                          <a:latin typeface="+mn-lt"/>
                          <a:ea typeface="+mn-ea"/>
                          <a:cs typeface="+mn-cs"/>
                        </a:rPr>
                        <a:t>408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177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chemeClr val="tx1"/>
                          </a:solidFill>
                          <a:effectLst/>
                          <a:latin typeface="Calibri" panose="020F0502020204030204" pitchFamily="34" charset="0"/>
                        </a:rPr>
                        <a:t>Увеличение на </a:t>
                      </a:r>
                      <a:r>
                        <a:rPr lang="ru-RU" sz="1400" b="1" i="0" u="none" strike="noStrike" dirty="0" smtClean="0">
                          <a:solidFill>
                            <a:schemeClr val="tx1"/>
                          </a:solidFill>
                          <a:effectLst/>
                          <a:latin typeface="Calibri" panose="020F0502020204030204" pitchFamily="34" charset="0"/>
                        </a:rPr>
                        <a:t>204 </a:t>
                      </a:r>
                      <a:r>
                        <a:rPr lang="ru-RU" sz="1400" b="1" i="0" u="none" strike="noStrike" dirty="0">
                          <a:solidFill>
                            <a:schemeClr val="tx1"/>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483">
                <a:tc>
                  <a:txBody>
                    <a:bodyPr/>
                    <a:lstStyle/>
                    <a:p>
                      <a:pPr algn="l" fontAlgn="ctr"/>
                      <a:r>
                        <a:rPr kumimoji="0" lang="ru-RU" sz="1400" b="1" u="none" strike="noStrike" kern="1200" dirty="0">
                          <a:solidFill>
                            <a:schemeClr val="tx1"/>
                          </a:solidFill>
                          <a:effectLst/>
                          <a:latin typeface="+mn-lt"/>
                          <a:ea typeface="+mn-ea"/>
                          <a:cs typeface="+mn-cs"/>
                        </a:rPr>
                        <a:t>Общее количество административных </a:t>
                      </a:r>
                      <a:r>
                        <a:rPr kumimoji="0" lang="ru-RU" sz="1400" b="1" u="none" strike="noStrike" kern="1200" dirty="0" smtClean="0">
                          <a:solidFill>
                            <a:schemeClr val="tx1"/>
                          </a:solidFill>
                          <a:effectLst/>
                          <a:latin typeface="+mn-lt"/>
                          <a:ea typeface="+mn-ea"/>
                          <a:cs typeface="+mn-cs"/>
                        </a:rPr>
                        <a:t>наказаний в виде штрафов, </a:t>
                      </a:r>
                      <a:r>
                        <a:rPr kumimoji="0" lang="ru-RU" sz="1400" b="1" u="none" strike="noStrike" kern="1200" dirty="0">
                          <a:solidFill>
                            <a:schemeClr val="tx1"/>
                          </a:solidFill>
                          <a:effectLst/>
                          <a:latin typeface="+mn-lt"/>
                          <a:ea typeface="+mn-ea"/>
                          <a:cs typeface="+mn-cs"/>
                        </a:rPr>
                        <a:t>наложенных по итогам проверок постоянного государственного надзора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78</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a:solidFill>
                            <a:schemeClr val="tx1"/>
                          </a:solidFill>
                          <a:effectLst/>
                          <a:latin typeface="+mn-lt"/>
                          <a:ea typeface="+mn-ea"/>
                          <a:cs typeface="+mn-cs"/>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a:solidFill>
                            <a:schemeClr val="tx1"/>
                          </a:solidFill>
                          <a:effectLst/>
                          <a:latin typeface="+mn-lt"/>
                          <a:ea typeface="+mn-ea"/>
                          <a:cs typeface="+mn-cs"/>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205</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157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a:solidFill>
                            <a:schemeClr val="tx1"/>
                          </a:solidFill>
                          <a:effectLst/>
                          <a:latin typeface="+mn-lt"/>
                          <a:ea typeface="+mn-ea"/>
                          <a:cs typeface="+mn-cs"/>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chemeClr val="tx1"/>
                          </a:solidFill>
                          <a:effectLst/>
                          <a:latin typeface="Calibri" panose="020F0502020204030204" pitchFamily="34" charset="0"/>
                        </a:rPr>
                        <a:t>Увеличение на </a:t>
                      </a:r>
                      <a:r>
                        <a:rPr lang="ru-RU" sz="1400" b="1" i="0" u="none" strike="noStrike" dirty="0" smtClean="0">
                          <a:solidFill>
                            <a:schemeClr val="tx1"/>
                          </a:solidFill>
                          <a:effectLst/>
                          <a:latin typeface="Calibri" panose="020F0502020204030204" pitchFamily="34" charset="0"/>
                        </a:rPr>
                        <a:t>163 </a:t>
                      </a:r>
                      <a:r>
                        <a:rPr lang="ru-RU" sz="1400" b="1" i="0" u="none" strike="noStrike" dirty="0">
                          <a:solidFill>
                            <a:schemeClr val="tx1"/>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483">
                <a:tc>
                  <a:txBody>
                    <a:bodyPr/>
                    <a:lstStyle/>
                    <a:p>
                      <a:pPr algn="l" fontAlgn="ctr"/>
                      <a:r>
                        <a:rPr kumimoji="0" lang="ru-RU" sz="1400" b="1" u="none" strike="noStrike" kern="1200" dirty="0" smtClean="0">
                          <a:solidFill>
                            <a:schemeClr val="tx1"/>
                          </a:solidFill>
                          <a:effectLst/>
                          <a:latin typeface="+mn-lt"/>
                          <a:ea typeface="+mn-ea"/>
                          <a:cs typeface="+mn-cs"/>
                        </a:rPr>
                        <a:t>Общая сумма наложенных административных штрафов (тыс. рублей)</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3656,7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a:solidFill>
                            <a:schemeClr val="tx1"/>
                          </a:solidFill>
                          <a:effectLst/>
                          <a:latin typeface="+mn-lt"/>
                          <a:ea typeface="+mn-ea"/>
                          <a:cs typeface="+mn-cs"/>
                        </a:rPr>
                        <a:t>1580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a:solidFill>
                            <a:schemeClr val="tx1"/>
                          </a:solidFill>
                          <a:effectLst/>
                          <a:latin typeface="+mn-lt"/>
                          <a:ea typeface="+mn-ea"/>
                          <a:cs typeface="+mn-cs"/>
                        </a:rPr>
                        <a:t>1180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896,7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10568,0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7970,0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1980,0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618,0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chemeClr val="tx1"/>
                          </a:solidFill>
                          <a:effectLst/>
                          <a:latin typeface="Calibri" panose="020F0502020204030204" pitchFamily="34" charset="0"/>
                        </a:rPr>
                        <a:t>Увеличение на 189 %</a:t>
                      </a:r>
                    </a:p>
                    <a:p>
                      <a:pPr algn="ctr" rtl="0" fontAlgn="ctr"/>
                      <a:endParaRPr lang="ru-RU" sz="14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l" fontAlgn="ctr"/>
                      <a:r>
                        <a:rPr kumimoji="0" lang="ru-RU" sz="1400" b="1" u="none" strike="noStrike" kern="1200" dirty="0">
                          <a:solidFill>
                            <a:schemeClr val="tx1"/>
                          </a:solidFill>
                          <a:effectLst/>
                          <a:latin typeface="+mn-lt"/>
                          <a:ea typeface="+mn-ea"/>
                          <a:cs typeface="+mn-cs"/>
                        </a:rPr>
                        <a:t>Административное приостановление деятельности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smtClean="0">
                          <a:solidFill>
                            <a:schemeClr val="tx1"/>
                          </a:solidFill>
                          <a:effectLst/>
                          <a:latin typeface="+mn-lt"/>
                          <a:ea typeface="+mn-ea"/>
                          <a:cs typeface="+mn-cs"/>
                        </a:rPr>
                        <a:t>0</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ru-RU" sz="1400" b="1" u="none" strike="noStrike" kern="1200" dirty="0">
                          <a:solidFill>
                            <a:schemeClr val="tx1"/>
                          </a:solidFill>
                          <a:effectLst/>
                          <a:latin typeface="+mn-lt"/>
                          <a:ea typeface="+mn-ea"/>
                          <a:cs typeface="+mn-cs"/>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B05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17824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
          <p:cNvSpPr>
            <a:spLocks noGrp="1" noChangeArrowheads="1"/>
          </p:cNvSpPr>
          <p:nvPr>
            <p:ph type="title"/>
          </p:nvPr>
        </p:nvSpPr>
        <p:spPr>
          <a:xfrm>
            <a:off x="1845318" y="-99392"/>
            <a:ext cx="8747284" cy="1210146"/>
          </a:xfrm>
        </p:spPr>
        <p:txBody>
          <a:body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dirty="0">
                <a:latin typeface="Calibri" charset="0"/>
              </a:rPr>
              <a:t>Административная практика</a:t>
            </a:r>
            <a:br>
              <a:rPr lang="ru-RU" sz="2400" dirty="0">
                <a:latin typeface="Calibri" charset="0"/>
              </a:rPr>
            </a:br>
            <a:r>
              <a:rPr lang="ru-RU" sz="2400" dirty="0">
                <a:latin typeface="Calibri" charset="0"/>
              </a:rPr>
              <a:t>Количество примененных статей КоАП </a:t>
            </a:r>
            <a:r>
              <a:rPr lang="ru-RU" sz="2400" dirty="0" smtClean="0">
                <a:latin typeface="Calibri" charset="0"/>
              </a:rPr>
              <a:t>РФ </a:t>
            </a:r>
            <a:endParaRPr lang="ru-RU" sz="2400" dirty="0">
              <a:latin typeface="Calibri" charset="0"/>
            </a:endParaRPr>
          </a:p>
        </p:txBody>
      </p:sp>
      <p:sp>
        <p:nvSpPr>
          <p:cNvPr id="4" name="Номер слайда 3"/>
          <p:cNvSpPr>
            <a:spLocks noGrp="1"/>
          </p:cNvSpPr>
          <p:nvPr>
            <p:ph type="sldNum" idx="10"/>
          </p:nvPr>
        </p:nvSpPr>
        <p:spPr/>
        <p:txBody>
          <a:bodyPr/>
          <a:lstStyle/>
          <a:p>
            <a:pPr>
              <a:defRPr/>
            </a:pPr>
            <a:fld id="{BF6F1335-8608-4714-8047-A985565264A0}" type="slidenum">
              <a:rPr lang="ru-RU" smtClean="0"/>
              <a:pPr>
                <a:defRPr/>
              </a:pPr>
              <a:t>12</a:t>
            </a:fld>
            <a:endParaRPr lang="ru-RU" dirty="0"/>
          </a:p>
        </p:txBody>
      </p:sp>
      <p:graphicFrame>
        <p:nvGraphicFramePr>
          <p:cNvPr id="5" name="Диаграмма 4"/>
          <p:cNvGraphicFramePr/>
          <p:nvPr>
            <p:extLst>
              <p:ext uri="{D42A27DB-BD31-4B8C-83A1-F6EECF244321}">
                <p14:modId xmlns:p14="http://schemas.microsoft.com/office/powerpoint/2010/main" val="1551165390"/>
              </p:ext>
            </p:extLst>
          </p:nvPr>
        </p:nvGraphicFramePr>
        <p:xfrm>
          <a:off x="1713596" y="1144200"/>
          <a:ext cx="9638988" cy="5523300"/>
        </p:xfrm>
        <a:graphic>
          <a:graphicData uri="http://schemas.openxmlformats.org/drawingml/2006/chart">
            <c:chart xmlns:c="http://schemas.openxmlformats.org/drawingml/2006/chart" xmlns:r="http://schemas.openxmlformats.org/officeDocument/2006/relationships" r:id="rId3"/>
          </a:graphicData>
        </a:graphic>
      </p:graphicFrame>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958735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352" y="274639"/>
            <a:ext cx="11319447" cy="418057"/>
          </a:xfrm>
        </p:spPr>
        <p:txBody>
          <a:bodyPr anchor="ctr">
            <a:normAutofit fontScale="90000"/>
          </a:bodyPr>
          <a:lstStyle/>
          <a:p>
            <a:pPr algn="ctr"/>
            <a:r>
              <a:rPr lang="ru-RU" sz="2000" b="1" dirty="0" smtClean="0"/>
              <a:t>Обращения </a:t>
            </a:r>
            <a:r>
              <a:rPr lang="ru-RU" sz="2000" b="1" dirty="0"/>
              <a:t>граждан и юридических </a:t>
            </a:r>
            <a:r>
              <a:rPr lang="ru-RU" sz="2000" b="1" dirty="0" smtClean="0"/>
              <a:t>лиц, поступивших в 2022 году</a:t>
            </a:r>
            <a:r>
              <a:rPr lang="ru-RU" sz="2800" b="1" dirty="0"/>
              <a:t/>
            </a:r>
            <a:br>
              <a:rPr lang="ru-RU" sz="2800" b="1" dirty="0"/>
            </a:br>
            <a:endParaRPr lang="ru-RU" sz="2800" b="1" dirty="0"/>
          </a:p>
        </p:txBody>
      </p:sp>
      <p:sp>
        <p:nvSpPr>
          <p:cNvPr id="9"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830253047"/>
              </p:ext>
            </p:extLst>
          </p:nvPr>
        </p:nvGraphicFramePr>
        <p:xfrm>
          <a:off x="8199798" y="3654746"/>
          <a:ext cx="3472547" cy="2488060"/>
        </p:xfrm>
        <a:graphic>
          <a:graphicData uri="http://schemas.openxmlformats.org/drawingml/2006/table">
            <a:tbl>
              <a:tblPr/>
              <a:tblGrid>
                <a:gridCol w="2228228"/>
                <a:gridCol w="1244319"/>
              </a:tblGrid>
              <a:tr h="858327">
                <a:tc gridSpan="2">
                  <a:txBody>
                    <a:bodyPr/>
                    <a:lstStyle/>
                    <a:p>
                      <a:pPr algn="ctr" fontAlgn="ctr"/>
                      <a:r>
                        <a:rPr lang="ru-RU" sz="1400" b="1" i="1" u="none" strike="noStrike" dirty="0">
                          <a:solidFill>
                            <a:srgbClr val="000000"/>
                          </a:solidFill>
                          <a:effectLst/>
                          <a:latin typeface="Times New Roman" panose="02020603050405020304" pitchFamily="18" charset="0"/>
                        </a:rPr>
                        <a:t>Регион рассмотрения обращения/количество рассмотренных</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r>
              <a:tr h="521515">
                <a:tc>
                  <a:txBody>
                    <a:bodyPr/>
                    <a:lstStyle/>
                    <a:p>
                      <a:pPr algn="ctr" fontAlgn="ctr"/>
                      <a:r>
                        <a:rPr lang="ru-RU" sz="1400" b="1" i="0" u="none" strike="noStrike" dirty="0" smtClean="0">
                          <a:solidFill>
                            <a:srgbClr val="000000"/>
                          </a:solidFill>
                          <a:effectLst/>
                          <a:latin typeface="Times New Roman" panose="02020603050405020304" pitchFamily="18" charset="0"/>
                        </a:rPr>
                        <a:t>  Тюменская </a:t>
                      </a:r>
                      <a:r>
                        <a:rPr lang="ru-RU" sz="1400" b="1" i="0" u="none" strike="noStrike" dirty="0">
                          <a:solidFill>
                            <a:srgbClr val="000000"/>
                          </a:solidFill>
                          <a:effectLst/>
                          <a:latin typeface="Times New Roman" panose="02020603050405020304" pitchFamily="18" charset="0"/>
                        </a:rPr>
                        <a:t>область</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b="1" kern="1200" dirty="0">
                          <a:effectLst/>
                          <a:latin typeface="Albertus Medium" panose="020E0602030304020304" pitchFamily="34" charset="0"/>
                          <a:ea typeface="Times New Roman" panose="02020603050405020304" pitchFamily="18" charset="0"/>
                        </a:rPr>
                        <a:t>576</a:t>
                      </a:r>
                      <a:endParaRPr lang="ru-RU" sz="1400" b="1" dirty="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06">
                <a:tc>
                  <a:txBody>
                    <a:bodyPr/>
                    <a:lstStyle/>
                    <a:p>
                      <a:pPr algn="ctr" fontAlgn="ctr"/>
                      <a:r>
                        <a:rPr lang="ru-RU" sz="1400" b="1" i="0" u="none" strike="noStrike" dirty="0" smtClean="0">
                          <a:solidFill>
                            <a:srgbClr val="000000"/>
                          </a:solidFill>
                          <a:effectLst/>
                          <a:latin typeface="Times New Roman" panose="02020603050405020304" pitchFamily="18" charset="0"/>
                        </a:rPr>
                        <a:t>  ХМАО-Югра</a:t>
                      </a:r>
                      <a:endParaRPr lang="ru-RU" sz="14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b="1" kern="1200" dirty="0">
                          <a:effectLst/>
                          <a:latin typeface="Albertus Medium" panose="020E0602030304020304" pitchFamily="34" charset="0"/>
                          <a:ea typeface="Times New Roman" panose="02020603050405020304" pitchFamily="18" charset="0"/>
                        </a:rPr>
                        <a:t>174</a:t>
                      </a:r>
                      <a:endParaRPr lang="ru-RU" sz="1400" b="1" dirty="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06">
                <a:tc>
                  <a:txBody>
                    <a:bodyPr/>
                    <a:lstStyle/>
                    <a:p>
                      <a:pPr algn="ctr" fontAlgn="ctr"/>
                      <a:r>
                        <a:rPr lang="ru-RU" sz="1400" b="1" i="0" u="none" strike="noStrike" dirty="0" smtClean="0">
                          <a:solidFill>
                            <a:srgbClr val="000000"/>
                          </a:solidFill>
                          <a:effectLst/>
                          <a:latin typeface="Times New Roman" panose="02020603050405020304" pitchFamily="18" charset="0"/>
                        </a:rPr>
                        <a:t>  ЯНАО</a:t>
                      </a:r>
                      <a:endParaRPr lang="ru-RU" sz="14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b="1" dirty="0">
                          <a:effectLst/>
                          <a:latin typeface="Albertus Medium" panose="020E0602030304020304" pitchFamily="34" charset="0"/>
                          <a:ea typeface="Times New Roman" panose="02020603050405020304" pitchFamily="18" charset="0"/>
                        </a:rPr>
                        <a:t>61</a:t>
                      </a:r>
                      <a:endParaRPr lang="ru-RU" sz="1400" b="1" dirty="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06">
                <a:tc>
                  <a:txBody>
                    <a:bodyPr/>
                    <a:lstStyle/>
                    <a:p>
                      <a:pPr algn="ctr" fontAlgn="ctr"/>
                      <a:r>
                        <a:rPr lang="ru-RU" sz="2000" b="1" i="0" u="none" strike="noStrike" dirty="0" smtClean="0">
                          <a:solidFill>
                            <a:srgbClr val="000000"/>
                          </a:solidFill>
                          <a:effectLst/>
                          <a:latin typeface="Times New Roman" panose="02020603050405020304" pitchFamily="18" charset="0"/>
                        </a:rPr>
                        <a:t>  Итого</a:t>
                      </a:r>
                      <a:endParaRPr lang="ru-RU" sz="20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2000" b="1" i="0" u="none" strike="noStrike" dirty="0" smtClean="0">
                          <a:solidFill>
                            <a:srgbClr val="000000"/>
                          </a:solidFill>
                          <a:effectLst/>
                          <a:latin typeface="Times New Roman" panose="02020603050405020304" pitchFamily="18" charset="0"/>
                        </a:rPr>
                        <a:t>811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Диаграмма 9"/>
          <p:cNvGraphicFramePr/>
          <p:nvPr>
            <p:extLst>
              <p:ext uri="{D42A27DB-BD31-4B8C-83A1-F6EECF244321}">
                <p14:modId xmlns:p14="http://schemas.microsoft.com/office/powerpoint/2010/main" val="3837278033"/>
              </p:ext>
            </p:extLst>
          </p:nvPr>
        </p:nvGraphicFramePr>
        <p:xfrm>
          <a:off x="7514829" y="291407"/>
          <a:ext cx="4655840" cy="36486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3909178401"/>
              </p:ext>
            </p:extLst>
          </p:nvPr>
        </p:nvGraphicFramePr>
        <p:xfrm>
          <a:off x="551384" y="508892"/>
          <a:ext cx="7128792" cy="5966992"/>
        </p:xfrm>
        <a:graphic>
          <a:graphicData uri="http://schemas.openxmlformats.org/drawingml/2006/table">
            <a:tbl>
              <a:tblPr firstRow="1" firstCol="1" bandRow="1"/>
              <a:tblGrid>
                <a:gridCol w="5400600"/>
                <a:gridCol w="760656"/>
                <a:gridCol w="967536"/>
              </a:tblGrid>
              <a:tr h="365751">
                <a:tc>
                  <a:txBody>
                    <a:bodyPr/>
                    <a:lstStyle/>
                    <a:p>
                      <a:pPr algn="ctr" fontAlgn="ctr"/>
                      <a:r>
                        <a:rPr lang="ru-RU" sz="1200" b="0" i="0" u="none" strike="noStrike">
                          <a:solidFill>
                            <a:srgbClr val="000000"/>
                          </a:solidFill>
                          <a:effectLst/>
                          <a:latin typeface="Times New Roman" panose="02020603050405020304" pitchFamily="18" charset="0"/>
                        </a:rPr>
                        <a:t>Статистический отчёт о работе с обращениями граждан.</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panose="02020603050405020304" pitchFamily="18" charset="0"/>
                        </a:rPr>
                        <a:t>IV </a:t>
                      </a:r>
                      <a:r>
                        <a:rPr lang="ru-RU" sz="1200" b="1" i="0" u="none" strike="noStrike">
                          <a:solidFill>
                            <a:srgbClr val="000000"/>
                          </a:solidFill>
                          <a:effectLst/>
                          <a:latin typeface="Times New Roman" panose="02020603050405020304" pitchFamily="18" charset="0"/>
                        </a:rPr>
                        <a:t>кв.</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panose="02020603050405020304" pitchFamily="18" charset="0"/>
                        </a:rPr>
                        <a:t>С начала года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34">
                <a:tc>
                  <a:txBody>
                    <a:bodyPr/>
                    <a:lstStyle/>
                    <a:p>
                      <a:pPr algn="l" fontAlgn="t"/>
                      <a:r>
                        <a:rPr lang="ru-RU" sz="1200" b="0" i="0" u="none" strike="noStrike">
                          <a:solidFill>
                            <a:srgbClr val="000000"/>
                          </a:solidFill>
                          <a:effectLst/>
                          <a:latin typeface="Times New Roman" panose="02020603050405020304" pitchFamily="18" charset="0"/>
                        </a:rPr>
                        <a:t>Поступило обращений граждан, всего:</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229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811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34">
                <a:tc>
                  <a:txBody>
                    <a:bodyPr/>
                    <a:lstStyle/>
                    <a:p>
                      <a:pPr algn="l" fontAlgn="t"/>
                      <a:r>
                        <a:rPr lang="ru-RU" sz="1200" b="0" i="0" u="none" strike="noStrike">
                          <a:solidFill>
                            <a:srgbClr val="000000"/>
                          </a:solidFill>
                          <a:effectLst/>
                          <a:latin typeface="Times New Roman" panose="02020603050405020304" pitchFamily="18" charset="0"/>
                        </a:rPr>
                        <a:t>- в том числе по сети Интернет</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164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598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318">
                <a:tc>
                  <a:txBody>
                    <a:bodyPr/>
                    <a:lstStyle/>
                    <a:p>
                      <a:pPr algn="l" fontAlgn="t"/>
                      <a:r>
                        <a:rPr lang="ru-RU" sz="1200" b="0" i="0" u="none" strike="noStrike">
                          <a:solidFill>
                            <a:srgbClr val="000000"/>
                          </a:solidFill>
                          <a:effectLst/>
                          <a:latin typeface="Times New Roman" panose="02020603050405020304" pitchFamily="18" charset="0"/>
                        </a:rPr>
                        <a:t>Взято на контроль обращений граждан</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229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811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515">
                <a:tc>
                  <a:txBody>
                    <a:bodyPr/>
                    <a:lstStyle/>
                    <a:p>
                      <a:pPr algn="l" fontAlgn="t"/>
                      <a:r>
                        <a:rPr lang="ru-RU" sz="1200" b="0" i="0" u="none" strike="noStrike">
                          <a:solidFill>
                            <a:srgbClr val="000000"/>
                          </a:solidFill>
                          <a:effectLst/>
                          <a:latin typeface="Times New Roman" panose="02020603050405020304" pitchFamily="18" charset="0"/>
                        </a:rPr>
                        <a:t>Принято граждан на личном приёме, всего:</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931">
                <a:tc>
                  <a:txBody>
                    <a:bodyPr/>
                    <a:lstStyle/>
                    <a:p>
                      <a:pPr algn="l" fontAlgn="t"/>
                      <a:r>
                        <a:rPr lang="ru-RU" sz="1200" b="0" i="0" u="none" strike="noStrike">
                          <a:solidFill>
                            <a:srgbClr val="000000"/>
                          </a:solidFill>
                          <a:effectLst/>
                          <a:latin typeface="Times New Roman" panose="02020603050405020304" pitchFamily="18" charset="0"/>
                        </a:rPr>
                        <a:t>- в том числе принято граждан на личном приёме руководителем территориального органа или его заместителями в приёмной Президента Российской Федерации в соответствующем федеральном округе</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985">
                <a:tc>
                  <a:txBody>
                    <a:bodyPr/>
                    <a:lstStyle/>
                    <a:p>
                      <a:pPr algn="l" fontAlgn="t"/>
                      <a:r>
                        <a:rPr lang="ru-RU" sz="1200" b="0" i="0" u="none" strike="noStrike">
                          <a:solidFill>
                            <a:srgbClr val="000000"/>
                          </a:solidFill>
                          <a:effectLst/>
                          <a:latin typeface="Times New Roman" panose="02020603050405020304" pitchFamily="18" charset="0"/>
                        </a:rPr>
                        <a:t>Количество обращений, переадресованных по принадлежности</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134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286">
                <a:tc>
                  <a:txBody>
                    <a:bodyPr/>
                    <a:lstStyle/>
                    <a:p>
                      <a:pPr algn="l" fontAlgn="t"/>
                      <a:r>
                        <a:rPr lang="ru-RU" sz="1200" b="0" i="0" u="none" strike="noStrike">
                          <a:solidFill>
                            <a:srgbClr val="000000"/>
                          </a:solidFill>
                          <a:effectLst/>
                          <a:latin typeface="Times New Roman" panose="02020603050405020304" pitchFamily="18" charset="0"/>
                        </a:rPr>
                        <a:t>Количество обращений, находящихся на рассмотрении</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515">
                <a:tc>
                  <a:txBody>
                    <a:bodyPr/>
                    <a:lstStyle/>
                    <a:p>
                      <a:pPr algn="l" fontAlgn="t"/>
                      <a:r>
                        <a:rPr lang="ru-RU" sz="1200" b="0" i="0" u="none" strike="noStrike">
                          <a:solidFill>
                            <a:srgbClr val="000000"/>
                          </a:solidFill>
                          <a:effectLst/>
                          <a:latin typeface="Times New Roman" panose="02020603050405020304" pitchFamily="18" charset="0"/>
                        </a:rPr>
                        <a:t>Количество обращений, законченных рассмотрением</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153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623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515">
                <a:tc>
                  <a:txBody>
                    <a:bodyPr/>
                    <a:lstStyle/>
                    <a:p>
                      <a:pPr algn="l" fontAlgn="ctr"/>
                      <a:r>
                        <a:rPr lang="ru-RU" sz="1200" b="0" i="0" u="none" strike="noStrike">
                          <a:solidFill>
                            <a:srgbClr val="000000"/>
                          </a:solidFill>
                          <a:effectLst/>
                          <a:latin typeface="Times New Roman" panose="02020603050405020304" pitchFamily="18" charset="0"/>
                        </a:rPr>
                        <a:t>Результативность по обращениям, законченным рассмотрением: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9">
                <a:tc>
                  <a:txBody>
                    <a:bodyPr/>
                    <a:lstStyle/>
                    <a:p>
                      <a:pPr algn="l" fontAlgn="t"/>
                      <a:r>
                        <a:rPr lang="ru-RU" sz="1200" b="0" i="0" u="none" strike="noStrike">
                          <a:solidFill>
                            <a:srgbClr val="000000"/>
                          </a:solidFill>
                          <a:effectLst/>
                          <a:latin typeface="Times New Roman" panose="02020603050405020304" pitchFamily="18" charset="0"/>
                        </a:rPr>
                        <a:t>- разъяснено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142</a:t>
                      </a:r>
                    </a:p>
                  </a:txBody>
                  <a:tcPr marL="9525" marR="9525" marT="9525"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ctr" fontAlgn="ctr"/>
                      <a:r>
                        <a:rPr lang="ru-RU" sz="1200" b="0" i="0" u="none" strike="noStrike">
                          <a:solidFill>
                            <a:srgbClr val="000000"/>
                          </a:solidFill>
                          <a:effectLst/>
                          <a:latin typeface="Times New Roman" panose="02020603050405020304" pitchFamily="18" charset="0"/>
                        </a:rPr>
                        <a:t>550</a:t>
                      </a:r>
                    </a:p>
                  </a:txBody>
                  <a:tcPr marL="9525" marR="9525" marT="9525" marB="0" anchor="ctr">
                    <a:lnT w="12700" cap="flat" cmpd="sng" algn="ctr">
                      <a:solidFill>
                        <a:srgbClr val="000000"/>
                      </a:solidFill>
                      <a:prstDash val="solid"/>
                      <a:round/>
                      <a:headEnd type="none" w="med" len="med"/>
                      <a:tailEnd type="none" w="med" len="med"/>
                    </a:lnT>
                  </a:tcPr>
                </a:tc>
              </a:tr>
              <a:tr h="215515">
                <a:tc>
                  <a:txBody>
                    <a:bodyPr/>
                    <a:lstStyle/>
                    <a:p>
                      <a:pPr algn="l" fontAlgn="t"/>
                      <a:r>
                        <a:rPr lang="ru-RU" sz="1200" b="0" i="0" u="none" strike="noStrike">
                          <a:solidFill>
                            <a:srgbClr val="000000"/>
                          </a:solidFill>
                          <a:effectLst/>
                          <a:latin typeface="Times New Roman" panose="02020603050405020304" pitchFamily="18" charset="0"/>
                        </a:rPr>
                        <a:t>- поддержано</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r h="215515">
                <a:tc>
                  <a:txBody>
                    <a:bodyPr/>
                    <a:lstStyle/>
                    <a:p>
                      <a:pPr algn="l" fontAlgn="t"/>
                      <a:r>
                        <a:rPr lang="ru-RU" sz="1200" b="0" i="0" u="none" strike="noStrike">
                          <a:solidFill>
                            <a:srgbClr val="000000"/>
                          </a:solidFill>
                          <a:effectLst/>
                          <a:latin typeface="Times New Roman" panose="02020603050405020304" pitchFamily="18" charset="0"/>
                        </a:rPr>
                        <a:t>- не поддержано</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515">
                <a:tc>
                  <a:txBody>
                    <a:bodyPr/>
                    <a:lstStyle/>
                    <a:p>
                      <a:pPr algn="l" fontAlgn="t"/>
                      <a:r>
                        <a:rPr lang="ru-RU" sz="1200" b="0" i="0" u="none" strike="noStrike">
                          <a:solidFill>
                            <a:srgbClr val="000000"/>
                          </a:solidFill>
                          <a:effectLst/>
                          <a:latin typeface="Times New Roman" panose="02020603050405020304" pitchFamily="18" charset="0"/>
                        </a:rPr>
                        <a:t>Количество обращений, рассмотренных с выездом на место</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515">
                <a:tc>
                  <a:txBody>
                    <a:bodyPr/>
                    <a:lstStyle/>
                    <a:p>
                      <a:pPr algn="l" fontAlgn="t"/>
                      <a:r>
                        <a:rPr lang="ru-RU" sz="1200" b="0" i="0" u="none" strike="noStrike">
                          <a:solidFill>
                            <a:srgbClr val="000000"/>
                          </a:solidFill>
                          <a:effectLst/>
                          <a:latin typeface="Times New Roman" panose="02020603050405020304" pitchFamily="18" charset="0"/>
                        </a:rPr>
                        <a:t>Количество обращений, рассмотренных с нарушением срока</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515">
                <a:tc>
                  <a:txBody>
                    <a:bodyPr/>
                    <a:lstStyle/>
                    <a:p>
                      <a:pPr algn="l" fontAlgn="t"/>
                      <a:r>
                        <a:rPr lang="ru-RU" sz="1200" b="0" i="0" u="none" strike="noStrike">
                          <a:solidFill>
                            <a:srgbClr val="000000"/>
                          </a:solidFill>
                          <a:effectLst/>
                          <a:latin typeface="Times New Roman" panose="02020603050405020304" pitchFamily="18" charset="0"/>
                        </a:rPr>
                        <a:t>Количество мероприятий по вопросам повышения эффективности работы        с обращениями граждан</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286">
                <a:tc>
                  <a:txBody>
                    <a:bodyPr/>
                    <a:lstStyle/>
                    <a:p>
                      <a:pPr algn="l" fontAlgn="t"/>
                      <a:r>
                        <a:rPr lang="ru-RU" sz="1200" b="0" i="0" u="none" strike="noStrike">
                          <a:solidFill>
                            <a:srgbClr val="000000"/>
                          </a:solidFill>
                          <a:effectLst/>
                          <a:latin typeface="Times New Roman" panose="02020603050405020304" pitchFamily="18" charset="0"/>
                        </a:rPr>
                        <a:t>Количество обращений, поступивших по темам:</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267">
                <a:tc>
                  <a:txBody>
                    <a:bodyPr/>
                    <a:lstStyle/>
                    <a:p>
                      <a:pPr algn="l" fontAlgn="t"/>
                      <a:r>
                        <a:rPr lang="ru-RU" sz="1200" b="0" i="0" u="none" strike="noStrike">
                          <a:solidFill>
                            <a:srgbClr val="000000"/>
                          </a:solidFill>
                          <a:effectLst/>
                          <a:latin typeface="Times New Roman" panose="02020603050405020304" pitchFamily="18" charset="0"/>
                        </a:rPr>
                        <a:t>Электроэнергетика</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92</a:t>
                      </a:r>
                    </a:p>
                  </a:txBody>
                  <a:tcPr marL="9525" marR="9525" marT="9525"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ctr" fontAlgn="ctr"/>
                      <a:r>
                        <a:rPr lang="ru-RU" sz="1200" b="0" i="0" u="none" strike="noStrike">
                          <a:solidFill>
                            <a:srgbClr val="000000"/>
                          </a:solidFill>
                          <a:effectLst/>
                          <a:latin typeface="Times New Roman" panose="02020603050405020304" pitchFamily="18" charset="0"/>
                        </a:rPr>
                        <a:t>120</a:t>
                      </a:r>
                    </a:p>
                  </a:txBody>
                  <a:tcPr marL="9525" marR="9525" marT="9525" marB="0" anchor="ctr">
                    <a:lnT w="12700" cap="flat" cmpd="sng" algn="ctr">
                      <a:solidFill>
                        <a:srgbClr val="000000"/>
                      </a:solidFill>
                      <a:prstDash val="solid"/>
                      <a:round/>
                      <a:headEnd type="none" w="med" len="med"/>
                      <a:tailEnd type="none" w="med" len="med"/>
                    </a:lnT>
                  </a:tcPr>
                </a:tc>
              </a:tr>
              <a:tr h="215515">
                <a:tc>
                  <a:txBody>
                    <a:bodyPr/>
                    <a:lstStyle/>
                    <a:p>
                      <a:pPr algn="l" fontAlgn="t"/>
                      <a:r>
                        <a:rPr lang="ru-RU" sz="1200" b="0" i="0" u="none" strike="noStrike">
                          <a:solidFill>
                            <a:srgbClr val="000000"/>
                          </a:solidFill>
                          <a:effectLst/>
                          <a:latin typeface="Times New Roman" panose="02020603050405020304" pitchFamily="18" charset="0"/>
                        </a:rPr>
                        <a:t>Подъёмные сооружения</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r h="215515">
                <a:tc>
                  <a:txBody>
                    <a:bodyPr/>
                    <a:lstStyle/>
                    <a:p>
                      <a:pPr algn="l" fontAlgn="t"/>
                      <a:r>
                        <a:rPr lang="ru-RU" sz="1200" b="0" i="0" u="none" strike="noStrike">
                          <a:solidFill>
                            <a:srgbClr val="000000"/>
                          </a:solidFill>
                          <a:effectLst/>
                          <a:latin typeface="Times New Roman" panose="02020603050405020304" pitchFamily="18" charset="0"/>
                        </a:rPr>
                        <a:t>Нефтегазовый комплекс</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286">
                <a:tc>
                  <a:txBody>
                    <a:bodyPr/>
                    <a:lstStyle/>
                    <a:p>
                      <a:pPr algn="l" fontAlgn="t"/>
                      <a:r>
                        <a:rPr lang="ru-RU" sz="1200" b="0" i="0" u="none" strike="noStrike">
                          <a:solidFill>
                            <a:srgbClr val="000000"/>
                          </a:solidFill>
                          <a:effectLst/>
                          <a:latin typeface="Times New Roman" panose="02020603050405020304" pitchFamily="18" charset="0"/>
                        </a:rPr>
                        <a:t>Промышленная безопасность</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rPr>
                        <a:t>117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64637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Диаграмма 33"/>
          <p:cNvGraphicFramePr/>
          <p:nvPr>
            <p:extLst>
              <p:ext uri="{D42A27DB-BD31-4B8C-83A1-F6EECF244321}">
                <p14:modId xmlns:p14="http://schemas.microsoft.com/office/powerpoint/2010/main" val="1696117929"/>
              </p:ext>
            </p:extLst>
          </p:nvPr>
        </p:nvGraphicFramePr>
        <p:xfrm>
          <a:off x="6265107" y="1482920"/>
          <a:ext cx="6061966" cy="44223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Диаграмма 24"/>
          <p:cNvGraphicFramePr/>
          <p:nvPr>
            <p:extLst>
              <p:ext uri="{D42A27DB-BD31-4B8C-83A1-F6EECF244321}">
                <p14:modId xmlns:p14="http://schemas.microsoft.com/office/powerpoint/2010/main" val="774323312"/>
              </p:ext>
            </p:extLst>
          </p:nvPr>
        </p:nvGraphicFramePr>
        <p:xfrm>
          <a:off x="517125" y="1412777"/>
          <a:ext cx="5607486" cy="4607024"/>
        </p:xfrm>
        <a:graphic>
          <a:graphicData uri="http://schemas.openxmlformats.org/drawingml/2006/chart">
            <c:chart xmlns:c="http://schemas.openxmlformats.org/drawingml/2006/chart" xmlns:r="http://schemas.openxmlformats.org/officeDocument/2006/relationships" r:id="rId4"/>
          </a:graphicData>
        </a:graphic>
      </p:graphicFrame>
      <p:sp>
        <p:nvSpPr>
          <p:cNvPr id="5" name="Заголовок 4"/>
          <p:cNvSpPr>
            <a:spLocks noGrp="1"/>
          </p:cNvSpPr>
          <p:nvPr>
            <p:ph type="title"/>
          </p:nvPr>
        </p:nvSpPr>
        <p:spPr>
          <a:xfrm>
            <a:off x="1243495" y="532756"/>
            <a:ext cx="10364395" cy="643189"/>
          </a:xfrm>
        </p:spPr>
        <p:txBody>
          <a:bodyPr>
            <a:normAutofit/>
          </a:bodyPr>
          <a:lstStyle/>
          <a:p>
            <a:pPr algn="ctr"/>
            <a:r>
              <a:rPr lang="ru-RU" sz="3400" b="1" dirty="0" smtClean="0"/>
              <a:t>Аварийность </a:t>
            </a:r>
            <a:r>
              <a:rPr lang="ru-RU" sz="3400" b="1" dirty="0"/>
              <a:t>и </a:t>
            </a:r>
            <a:r>
              <a:rPr lang="ru-RU" sz="3400" b="1" dirty="0" smtClean="0"/>
              <a:t>производственный травматизм</a:t>
            </a:r>
            <a:endParaRPr lang="ru-RU" sz="3400" b="1" dirty="0"/>
          </a:p>
        </p:txBody>
      </p:sp>
      <p:sp>
        <p:nvSpPr>
          <p:cNvPr id="3" name="Номер слайда 2"/>
          <p:cNvSpPr>
            <a:spLocks noGrp="1"/>
          </p:cNvSpPr>
          <p:nvPr>
            <p:ph type="sldNum" sz="quarter" idx="12"/>
          </p:nvPr>
        </p:nvSpPr>
        <p:spPr/>
        <p:txBody>
          <a:bodyPr/>
          <a:lstStyle/>
          <a:p>
            <a:pPr>
              <a:defRPr/>
            </a:pPr>
            <a:r>
              <a:rPr lang="ru-RU" dirty="0" smtClean="0"/>
              <a:t>20</a:t>
            </a:r>
            <a:endParaRPr lang="ru-RU" dirty="0"/>
          </a:p>
        </p:txBody>
      </p:sp>
      <p:sp>
        <p:nvSpPr>
          <p:cNvPr id="17" name="TextBox 16"/>
          <p:cNvSpPr txBox="1"/>
          <p:nvPr/>
        </p:nvSpPr>
        <p:spPr>
          <a:xfrm>
            <a:off x="10776520" y="1655023"/>
            <a:ext cx="504056" cy="369332"/>
          </a:xfrm>
          <a:prstGeom prst="rect">
            <a:avLst/>
          </a:prstGeom>
          <a:solidFill>
            <a:schemeClr val="accent5">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ru-RU" dirty="0" smtClean="0"/>
              <a:t>12</a:t>
            </a:r>
            <a:endParaRPr lang="ru-RU" dirty="0"/>
          </a:p>
        </p:txBody>
      </p:sp>
      <p:sp>
        <p:nvSpPr>
          <p:cNvPr id="9" name="TextBox 8"/>
          <p:cNvSpPr txBox="1"/>
          <p:nvPr/>
        </p:nvSpPr>
        <p:spPr>
          <a:xfrm>
            <a:off x="1243495" y="6019800"/>
            <a:ext cx="5021612" cy="369332"/>
          </a:xfrm>
          <a:prstGeom prst="rect">
            <a:avLst/>
          </a:prstGeom>
          <a:noFill/>
        </p:spPr>
        <p:txBody>
          <a:bodyPr wrap="square" rtlCol="0">
            <a:spAutoFit/>
          </a:bodyPr>
          <a:lstStyle/>
          <a:p>
            <a:pPr algn="ctr"/>
            <a:r>
              <a:rPr lang="ru-RU" b="1" i="1" dirty="0"/>
              <a:t>Динамика </a:t>
            </a:r>
            <a:r>
              <a:rPr lang="ru-RU" b="1" i="1" dirty="0" smtClean="0"/>
              <a:t>аварийности</a:t>
            </a:r>
            <a:endParaRPr lang="ru-RU" dirty="0"/>
          </a:p>
        </p:txBody>
      </p:sp>
      <p:sp>
        <p:nvSpPr>
          <p:cNvPr id="14" name="TextBox 13"/>
          <p:cNvSpPr txBox="1"/>
          <p:nvPr/>
        </p:nvSpPr>
        <p:spPr>
          <a:xfrm>
            <a:off x="4772044" y="1597441"/>
            <a:ext cx="504056" cy="369332"/>
          </a:xfrm>
          <a:prstGeom prst="rect">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ru-RU" dirty="0" smtClean="0"/>
              <a:t>17</a:t>
            </a:r>
          </a:p>
        </p:txBody>
      </p:sp>
      <p:sp>
        <p:nvSpPr>
          <p:cNvPr id="13" name="TextBox 12"/>
          <p:cNvSpPr txBox="1"/>
          <p:nvPr/>
        </p:nvSpPr>
        <p:spPr>
          <a:xfrm>
            <a:off x="2999656" y="1597441"/>
            <a:ext cx="504056" cy="369332"/>
          </a:xfrm>
          <a:prstGeom prst="rect">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ru-RU" dirty="0" smtClean="0"/>
              <a:t>17</a:t>
            </a:r>
            <a:endParaRPr lang="ru-RU" dirty="0"/>
          </a:p>
        </p:txBody>
      </p:sp>
      <p:sp>
        <p:nvSpPr>
          <p:cNvPr id="10" name="TextBox 9"/>
          <p:cNvSpPr txBox="1"/>
          <p:nvPr/>
        </p:nvSpPr>
        <p:spPr>
          <a:xfrm>
            <a:off x="6405604" y="5821830"/>
            <a:ext cx="5613588" cy="646331"/>
          </a:xfrm>
          <a:prstGeom prst="rect">
            <a:avLst/>
          </a:prstGeom>
          <a:noFill/>
        </p:spPr>
        <p:txBody>
          <a:bodyPr wrap="square" rtlCol="0">
            <a:spAutoFit/>
          </a:bodyPr>
          <a:lstStyle/>
          <a:p>
            <a:pPr algn="ctr"/>
            <a:r>
              <a:rPr lang="ru-RU" b="1" i="1" dirty="0"/>
              <a:t>Динамика </a:t>
            </a:r>
            <a:r>
              <a:rPr lang="ru-RU" b="1" dirty="0"/>
              <a:t>смертельного производственного травматизма</a:t>
            </a:r>
          </a:p>
        </p:txBody>
      </p:sp>
      <p:sp>
        <p:nvSpPr>
          <p:cNvPr id="12" name="TextBox 11"/>
          <p:cNvSpPr txBox="1"/>
          <p:nvPr/>
        </p:nvSpPr>
        <p:spPr>
          <a:xfrm>
            <a:off x="1343472" y="1597441"/>
            <a:ext cx="504056" cy="369332"/>
          </a:xfrm>
          <a:prstGeom prst="rect">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ru-RU" dirty="0" smtClean="0"/>
              <a:t>19</a:t>
            </a:r>
            <a:endParaRPr lang="ru-RU" dirty="0"/>
          </a:p>
        </p:txBody>
      </p:sp>
      <p:sp>
        <p:nvSpPr>
          <p:cNvPr id="15" name="TextBox 14"/>
          <p:cNvSpPr txBox="1"/>
          <p:nvPr/>
        </p:nvSpPr>
        <p:spPr>
          <a:xfrm>
            <a:off x="8708342" y="1658579"/>
            <a:ext cx="504056" cy="369332"/>
          </a:xfrm>
          <a:prstGeom prst="rect">
            <a:avLst/>
          </a:prstGeom>
          <a:solidFill>
            <a:schemeClr val="accent5">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ru-RU" dirty="0"/>
              <a:t>9</a:t>
            </a:r>
          </a:p>
        </p:txBody>
      </p:sp>
      <p:sp>
        <p:nvSpPr>
          <p:cNvPr id="16" name="TextBox 15"/>
          <p:cNvSpPr txBox="1"/>
          <p:nvPr/>
        </p:nvSpPr>
        <p:spPr>
          <a:xfrm>
            <a:off x="7073312" y="1655023"/>
            <a:ext cx="504056" cy="369332"/>
          </a:xfrm>
          <a:prstGeom prst="rect">
            <a:avLst/>
          </a:prstGeom>
          <a:solidFill>
            <a:schemeClr val="accent5">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ru-RU" dirty="0" smtClean="0"/>
              <a:t>6</a:t>
            </a:r>
            <a:endParaRPr lang="ru-RU" dirty="0"/>
          </a:p>
        </p:txBody>
      </p:sp>
      <p:cxnSp>
        <p:nvCxnSpPr>
          <p:cNvPr id="19" name="Прямая соединительная линия 18"/>
          <p:cNvCxnSpPr>
            <a:stCxn id="12" idx="3"/>
            <a:endCxn id="13" idx="1"/>
          </p:cNvCxnSpPr>
          <p:nvPr/>
        </p:nvCxnSpPr>
        <p:spPr>
          <a:xfrm>
            <a:off x="1847528" y="1782107"/>
            <a:ext cx="1152128" cy="0"/>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13" idx="3"/>
            <a:endCxn id="14" idx="1"/>
          </p:cNvCxnSpPr>
          <p:nvPr/>
        </p:nvCxnSpPr>
        <p:spPr>
          <a:xfrm>
            <a:off x="3503712" y="1782107"/>
            <a:ext cx="1268332" cy="0"/>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16" idx="3"/>
          </p:cNvCxnSpPr>
          <p:nvPr/>
        </p:nvCxnSpPr>
        <p:spPr>
          <a:xfrm flipV="1">
            <a:off x="7577368" y="1828646"/>
            <a:ext cx="1122822" cy="11043"/>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stCxn id="15" idx="3"/>
            <a:endCxn id="17" idx="1"/>
          </p:cNvCxnSpPr>
          <p:nvPr/>
        </p:nvCxnSpPr>
        <p:spPr>
          <a:xfrm flipV="1">
            <a:off x="9212398" y="1839689"/>
            <a:ext cx="1564122" cy="3556"/>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Нижний колонтитул 3"/>
          <p:cNvSpPr txBox="1">
            <a:spLocks/>
          </p:cNvSpPr>
          <p:nvPr/>
        </p:nvSpPr>
        <p:spPr>
          <a:xfrm>
            <a:off x="8833666" y="6375269"/>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651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55440" y="306513"/>
            <a:ext cx="10364395" cy="498227"/>
          </a:xfrm>
        </p:spPr>
        <p:txBody>
          <a:bodyPr>
            <a:normAutofit fontScale="90000"/>
          </a:bodyPr>
          <a:lstStyle/>
          <a:p>
            <a:pPr algn="ctr"/>
            <a:r>
              <a:rPr lang="ru-RU" sz="3400" b="1" dirty="0" smtClean="0"/>
              <a:t>Аварийность по видам надзора</a:t>
            </a:r>
            <a:endParaRPr lang="ru-RU" sz="3400" b="1" dirty="0"/>
          </a:p>
        </p:txBody>
      </p:sp>
      <p:graphicFrame>
        <p:nvGraphicFramePr>
          <p:cNvPr id="25" name="Объект 24"/>
          <p:cNvGraphicFramePr>
            <a:graphicFrameLocks noGrp="1"/>
          </p:cNvGraphicFramePr>
          <p:nvPr>
            <p:ph sz="half" idx="1"/>
            <p:extLst>
              <p:ext uri="{D42A27DB-BD31-4B8C-83A1-F6EECF244321}">
                <p14:modId xmlns:p14="http://schemas.microsoft.com/office/powerpoint/2010/main" val="1150163793"/>
              </p:ext>
            </p:extLst>
          </p:nvPr>
        </p:nvGraphicFramePr>
        <p:xfrm>
          <a:off x="6168008" y="903595"/>
          <a:ext cx="5737571" cy="465181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874" y="5821830"/>
            <a:ext cx="5021612" cy="369332"/>
          </a:xfrm>
          <a:prstGeom prst="rect">
            <a:avLst/>
          </a:prstGeom>
          <a:noFill/>
        </p:spPr>
        <p:txBody>
          <a:bodyPr wrap="square" rtlCol="0">
            <a:spAutoFit/>
          </a:bodyPr>
          <a:lstStyle/>
          <a:p>
            <a:pPr algn="ctr"/>
            <a:r>
              <a:rPr lang="ru-RU" b="1" i="1" dirty="0"/>
              <a:t>Динамика аварийности </a:t>
            </a:r>
            <a:r>
              <a:rPr lang="ru-RU" b="1" i="1" dirty="0" smtClean="0"/>
              <a:t>за 2021 - 2022 </a:t>
            </a:r>
            <a:r>
              <a:rPr lang="ru-RU" b="1" i="1" dirty="0"/>
              <a:t>гг.</a:t>
            </a:r>
            <a:endParaRPr lang="ru-RU" dirty="0"/>
          </a:p>
        </p:txBody>
      </p:sp>
      <p:sp>
        <p:nvSpPr>
          <p:cNvPr id="10" name="TextBox 9"/>
          <p:cNvSpPr txBox="1"/>
          <p:nvPr/>
        </p:nvSpPr>
        <p:spPr>
          <a:xfrm>
            <a:off x="6405604" y="5821830"/>
            <a:ext cx="5613588" cy="369332"/>
          </a:xfrm>
          <a:prstGeom prst="rect">
            <a:avLst/>
          </a:prstGeom>
          <a:noFill/>
        </p:spPr>
        <p:txBody>
          <a:bodyPr wrap="square" rtlCol="0">
            <a:spAutoFit/>
          </a:bodyPr>
          <a:lstStyle/>
          <a:p>
            <a:pPr algn="ctr"/>
            <a:r>
              <a:rPr lang="ru-RU" b="1" i="1" dirty="0" smtClean="0"/>
              <a:t>Отраслевая структура аварий в 2022 г</a:t>
            </a:r>
            <a:r>
              <a:rPr lang="ru-RU" b="1" i="1" dirty="0"/>
              <a:t>.</a:t>
            </a:r>
            <a:endParaRPr lang="ru-RU" b="1" dirty="0"/>
          </a:p>
        </p:txBody>
      </p:sp>
      <p:sp>
        <p:nvSpPr>
          <p:cNvPr id="21" name="Нижний колонтитул 3"/>
          <p:cNvSpPr txBox="1">
            <a:spLocks/>
          </p:cNvSpPr>
          <p:nvPr/>
        </p:nvSpPr>
        <p:spPr>
          <a:xfrm>
            <a:off x="8833666" y="6375269"/>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623147284"/>
              </p:ext>
            </p:extLst>
          </p:nvPr>
        </p:nvGraphicFramePr>
        <p:xfrm>
          <a:off x="176848" y="1105790"/>
          <a:ext cx="5979665" cy="4309842"/>
        </p:xfrm>
        <a:graphic>
          <a:graphicData uri="http://schemas.openxmlformats.org/drawingml/2006/table">
            <a:tbl>
              <a:tblPr firstRow="1" firstCol="1" lastRow="1" lastCol="1" bandRow="1" bandCol="1">
                <a:tableStyleId>{5C22544A-7EE6-4342-B048-85BDC9FD1C3A}</a:tableStyleId>
              </a:tblPr>
              <a:tblGrid>
                <a:gridCol w="3177336"/>
                <a:gridCol w="1146145"/>
                <a:gridCol w="1080120"/>
                <a:gridCol w="576064"/>
              </a:tblGrid>
              <a:tr h="407536">
                <a:tc rowSpan="2">
                  <a:txBody>
                    <a:bodyPr/>
                    <a:lstStyle/>
                    <a:p>
                      <a:pPr indent="18415" algn="ctr">
                        <a:lnSpc>
                          <a:spcPct val="115000"/>
                        </a:lnSpc>
                        <a:spcAft>
                          <a:spcPts val="0"/>
                        </a:spcAft>
                      </a:pPr>
                      <a:r>
                        <a:rPr lang="ru-RU" sz="1600" dirty="0">
                          <a:effectLst/>
                        </a:rPr>
                        <a:t>Отрасль промышленности, </a:t>
                      </a:r>
                      <a:br>
                        <a:rPr lang="ru-RU" sz="1600" dirty="0">
                          <a:effectLst/>
                        </a:rPr>
                      </a:br>
                      <a:r>
                        <a:rPr lang="ru-RU" sz="1600" dirty="0">
                          <a:effectLst/>
                        </a:rPr>
                        <a:t>подконтрольные объекты</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indent="21590" algn="ctr">
                        <a:lnSpc>
                          <a:spcPct val="115000"/>
                        </a:lnSpc>
                        <a:spcAft>
                          <a:spcPts val="0"/>
                        </a:spcAft>
                      </a:pPr>
                      <a:r>
                        <a:rPr lang="ru-RU" sz="1600">
                          <a:effectLst/>
                        </a:rPr>
                        <a:t>Число аварий</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r>
              <a:tr h="894970">
                <a:tc vMerge="1">
                  <a:txBody>
                    <a:bodyPr/>
                    <a:lstStyle/>
                    <a:p>
                      <a:endParaRPr lang="ru-RU"/>
                    </a:p>
                  </a:txBody>
                  <a:tcPr/>
                </a:tc>
                <a:tc>
                  <a:txBody>
                    <a:bodyPr/>
                    <a:lstStyle/>
                    <a:p>
                      <a:pPr indent="21590" algn="ctr">
                        <a:lnSpc>
                          <a:spcPct val="115000"/>
                        </a:lnSpc>
                        <a:spcAft>
                          <a:spcPts val="0"/>
                        </a:spcAft>
                      </a:pPr>
                      <a:r>
                        <a:rPr lang="ru-RU" sz="1400" b="1" dirty="0" smtClean="0">
                          <a:effectLst/>
                        </a:rPr>
                        <a:t>12 </a:t>
                      </a:r>
                      <a:r>
                        <a:rPr lang="ru-RU" sz="1400" b="1" dirty="0">
                          <a:effectLst/>
                        </a:rPr>
                        <a:t>мес. 2021 года</a:t>
                      </a:r>
                      <a:endParaRPr lang="ru-R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400" b="1" dirty="0" smtClean="0">
                          <a:effectLst/>
                        </a:rPr>
                        <a:t>12 </a:t>
                      </a:r>
                      <a:r>
                        <a:rPr lang="ru-RU" sz="1400" b="1" dirty="0">
                          <a:effectLst/>
                        </a:rPr>
                        <a:t>мес. </a:t>
                      </a:r>
                      <a:r>
                        <a:rPr lang="ru-RU" sz="1400" b="1" dirty="0" smtClean="0">
                          <a:effectLst/>
                        </a:rPr>
                        <a:t>2022 </a:t>
                      </a:r>
                      <a:r>
                        <a:rPr lang="ru-RU" sz="1400" b="1" dirty="0">
                          <a:effectLst/>
                        </a:rPr>
                        <a:t>года</a:t>
                      </a:r>
                      <a:endParaRPr lang="ru-R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600" b="1">
                          <a:effectLst/>
                        </a:rPr>
                        <a:t>+/-</a:t>
                      </a:r>
                      <a:endParaRPr lang="ru-RU"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ysDot"/>
                      <a:round/>
                      <a:headEnd type="none" w="med" len="med"/>
                      <a:tailEnd type="none" w="med" len="med"/>
                    </a:lnB>
                  </a:tcPr>
                </a:tc>
              </a:tr>
              <a:tr h="335694">
                <a:tc>
                  <a:txBody>
                    <a:bodyPr/>
                    <a:lstStyle/>
                    <a:p>
                      <a:pPr indent="18415"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Объекты нефтехимии</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ysDot"/>
                      <a:round/>
                      <a:headEnd type="none" w="med" len="med"/>
                      <a:tailEnd type="none" w="med" len="med"/>
                    </a:lnR>
                  </a:tcPr>
                </a:tc>
                <a:tc>
                  <a:txBody>
                    <a:bodyPr/>
                    <a:lstStyle/>
                    <a:p>
                      <a:pPr indent="21590" algn="ctr">
                        <a:lnSpc>
                          <a:spcPct val="115000"/>
                        </a:lnSpc>
                        <a:spcAft>
                          <a:spcPts val="0"/>
                        </a:spcAf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600" b="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264812">
                <a:tc>
                  <a:txBody>
                    <a:bodyPr/>
                    <a:lstStyle/>
                    <a:p>
                      <a:pPr indent="18415"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Объекты </a:t>
                      </a:r>
                      <a:r>
                        <a:rPr lang="ru-RU" sz="1400" dirty="0" err="1">
                          <a:effectLst/>
                          <a:latin typeface="Times New Roman" panose="02020603050405020304" pitchFamily="18" charset="0"/>
                          <a:ea typeface="Times New Roman" panose="02020603050405020304" pitchFamily="18" charset="0"/>
                          <a:cs typeface="Times New Roman" panose="02020603050405020304" pitchFamily="18" charset="0"/>
                        </a:rPr>
                        <a:t>нефтегазодобычи</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ysDot"/>
                      <a:round/>
                      <a:headEnd type="none" w="med" len="med"/>
                      <a:tailEnd type="none" w="med" len="med"/>
                    </a:lnR>
                  </a:tcPr>
                </a:tc>
                <a:tc>
                  <a:txBody>
                    <a:bodyPr/>
                    <a:lstStyle/>
                    <a:p>
                      <a:pPr indent="21590" algn="ctr">
                        <a:lnSpc>
                          <a:spcPct val="115000"/>
                        </a:lnSpc>
                        <a:spcAft>
                          <a:spcPts val="0"/>
                        </a:spcAft>
                      </a:pPr>
                      <a:r>
                        <a:rPr lang="ru-RU" sz="1600" b="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600" b="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529625">
                <a:tc>
                  <a:txBody>
                    <a:bodyPr/>
                    <a:lstStyle/>
                    <a:p>
                      <a:pPr indent="18415"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Объекты магистрального трубопроводного транспорта</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ysDot"/>
                      <a:round/>
                      <a:headEnd type="none" w="med" len="med"/>
                      <a:tailEnd type="none" w="med" len="med"/>
                    </a:lnR>
                  </a:tcPr>
                </a:tc>
                <a:tc>
                  <a:txBody>
                    <a:bodyPr/>
                    <a:lstStyle/>
                    <a:p>
                      <a:pPr indent="21590" algn="ctr">
                        <a:lnSpc>
                          <a:spcPct val="115000"/>
                        </a:lnSpc>
                        <a:spcAft>
                          <a:spcPts val="0"/>
                        </a:spcAft>
                      </a:pPr>
                      <a:r>
                        <a:rPr lang="ru-RU" sz="1600" b="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600" b="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264812">
                <a:tc>
                  <a:txBody>
                    <a:bodyPr/>
                    <a:lstStyle/>
                    <a:p>
                      <a:pPr indent="18415"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Подъемные сооружения</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ysDot"/>
                      <a:round/>
                      <a:headEnd type="none" w="med" len="med"/>
                      <a:tailEnd type="none" w="med" len="med"/>
                    </a:lnR>
                  </a:tcPr>
                </a:tc>
                <a:tc>
                  <a:txBody>
                    <a:bodyPr/>
                    <a:lstStyle/>
                    <a:p>
                      <a:pPr indent="21590" algn="ctr">
                        <a:lnSpc>
                          <a:spcPct val="115000"/>
                        </a:lnSpc>
                        <a:spcAft>
                          <a:spcPts val="0"/>
                        </a:spcAf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600" b="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478172">
                <a:tc>
                  <a:txBody>
                    <a:bodyPr/>
                    <a:lstStyle/>
                    <a:p>
                      <a:pPr indent="18415"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Объекты газораспределения и </a:t>
                      </a:r>
                      <a:r>
                        <a:rPr lang="ru-RU" sz="1400" dirty="0" err="1">
                          <a:effectLst/>
                          <a:latin typeface="Times New Roman" panose="02020603050405020304" pitchFamily="18" charset="0"/>
                          <a:ea typeface="Times New Roman" panose="02020603050405020304" pitchFamily="18" charset="0"/>
                          <a:cs typeface="Times New Roman" panose="02020603050405020304" pitchFamily="18" charset="0"/>
                        </a:rPr>
                        <a:t>газопотребления</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ysDot"/>
                      <a:round/>
                      <a:headEnd type="none" w="med" len="med"/>
                      <a:tailEnd type="none" w="med" len="med"/>
                    </a:lnR>
                  </a:tcPr>
                </a:tc>
                <a:tc>
                  <a:txBody>
                    <a:bodyPr/>
                    <a:lstStyle/>
                    <a:p>
                      <a:pPr indent="21590" algn="ctr">
                        <a:lnSpc>
                          <a:spcPct val="115000"/>
                        </a:lnSpc>
                        <a:spcAft>
                          <a:spcPts val="0"/>
                        </a:spcAf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600" b="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529625">
                <a:tc>
                  <a:txBody>
                    <a:bodyPr/>
                    <a:lstStyle/>
                    <a:p>
                      <a:pPr indent="18415"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Объекты энергетики</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ysDot"/>
                      <a:round/>
                      <a:headEnd type="none" w="med" len="med"/>
                      <a:tailEnd type="none" w="med" len="med"/>
                    </a:lnR>
                  </a:tcPr>
                </a:tc>
                <a:tc>
                  <a:txBody>
                    <a:bodyPr/>
                    <a:lstStyle/>
                    <a:p>
                      <a:pPr indent="21590" algn="ctr">
                        <a:lnSpc>
                          <a:spcPct val="115000"/>
                        </a:lnSpc>
                        <a:spcAft>
                          <a:spcPts val="0"/>
                        </a:spcAf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264812">
                <a:tc>
                  <a:txBody>
                    <a:bodyPr/>
                    <a:lstStyle/>
                    <a:p>
                      <a:pPr indent="18415"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Строительный надзор</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ysDot"/>
                      <a:round/>
                      <a:headEnd type="none" w="med" len="med"/>
                      <a:tailEnd type="none" w="med" len="med"/>
                    </a:lnR>
                  </a:tcPr>
                </a:tc>
                <a:tc>
                  <a:txBody>
                    <a:bodyPr/>
                    <a:lstStyle/>
                    <a:p>
                      <a:pPr indent="21590" algn="ctr">
                        <a:lnSpc>
                          <a:spcPct val="115000"/>
                        </a:lnSpc>
                        <a:spcAft>
                          <a:spcPts val="0"/>
                        </a:spcAft>
                      </a:pPr>
                      <a:r>
                        <a:rPr lang="ru-RU" sz="1600" b="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264812">
                <a:tc>
                  <a:txBody>
                    <a:bodyPr/>
                    <a:lstStyle/>
                    <a:p>
                      <a:pPr indent="18415"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Итого </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ysDot"/>
                      <a:round/>
                      <a:headEnd type="none" w="med" len="med"/>
                      <a:tailEnd type="none" w="med" len="med"/>
                    </a:lnR>
                  </a:tcPr>
                </a:tc>
                <a:tc>
                  <a:txBody>
                    <a:bodyPr/>
                    <a:lstStyle/>
                    <a:p>
                      <a:pPr indent="21590" algn="ctr">
                        <a:lnSpc>
                          <a:spcPct val="115000"/>
                        </a:lnSpc>
                        <a:spcAft>
                          <a:spcPts val="0"/>
                        </a:spcAft>
                      </a:pPr>
                      <a:r>
                        <a:rPr lang="ru-RU" sz="1600" b="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600" b="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21590" algn="ctr">
                        <a:lnSpc>
                          <a:spcPct val="115000"/>
                        </a:lnSpc>
                        <a:spcAft>
                          <a:spcPts val="0"/>
                        </a:spcAf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bl>
          </a:graphicData>
        </a:graphic>
      </p:graphicFrame>
      <p:sp>
        <p:nvSpPr>
          <p:cNvPr id="4" name="Номер слайда 3"/>
          <p:cNvSpPr>
            <a:spLocks noGrp="1"/>
          </p:cNvSpPr>
          <p:nvPr>
            <p:ph type="sldNum" sz="quarter" idx="12"/>
          </p:nvPr>
        </p:nvSpPr>
        <p:spPr/>
        <p:txBody>
          <a:bodyPr/>
          <a:lstStyle/>
          <a:p>
            <a:pPr>
              <a:defRPr/>
            </a:pPr>
            <a:fld id="{08BE746B-CF60-4591-9BF5-45DC53608664}" type="slidenum">
              <a:rPr lang="ru-RU" smtClean="0"/>
              <a:pPr>
                <a:defRPr/>
              </a:pPr>
              <a:t>15</a:t>
            </a:fld>
            <a:endParaRPr lang="ru-RU" dirty="0"/>
          </a:p>
        </p:txBody>
      </p:sp>
    </p:spTree>
    <p:extLst>
      <p:ext uri="{BB962C8B-B14F-4D97-AF65-F5344CB8AC3E}">
        <p14:creationId xmlns:p14="http://schemas.microsoft.com/office/powerpoint/2010/main" val="3475099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04306" y="239848"/>
            <a:ext cx="10364395" cy="643189"/>
          </a:xfrm>
        </p:spPr>
        <p:txBody>
          <a:bodyPr/>
          <a:lstStyle/>
          <a:p>
            <a:pPr algn="ctr"/>
            <a:r>
              <a:rPr lang="ru-RU" sz="2000" b="1" dirty="0" smtClean="0">
                <a:latin typeface="+mn-lt"/>
              </a:rPr>
              <a:t>Аварийность</a:t>
            </a:r>
            <a:endParaRPr lang="ru-RU" sz="2000" b="1" dirty="0">
              <a:latin typeface="+mn-lt"/>
            </a:endParaRPr>
          </a:p>
        </p:txBody>
      </p:sp>
      <p:sp>
        <p:nvSpPr>
          <p:cNvPr id="21" name="Нижний колонтитул 3"/>
          <p:cNvSpPr txBox="1">
            <a:spLocks/>
          </p:cNvSpPr>
          <p:nvPr/>
        </p:nvSpPr>
        <p:spPr>
          <a:xfrm>
            <a:off x="8833666" y="6375269"/>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r>
              <a:rPr lang="ru-RU" dirty="0" smtClean="0"/>
              <a:t>22</a:t>
            </a:r>
            <a:endParaRPr lang="ru-RU" dirty="0"/>
          </a:p>
        </p:txBody>
      </p:sp>
      <p:sp>
        <p:nvSpPr>
          <p:cNvPr id="7" name="Rectangle 1"/>
          <p:cNvSpPr>
            <a:spLocks noChangeArrowheads="1"/>
          </p:cNvSpPr>
          <p:nvPr/>
        </p:nvSpPr>
        <p:spPr bwMode="auto">
          <a:xfrm>
            <a:off x="1127448" y="698890"/>
            <a:ext cx="108012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hangingPunct="0">
              <a:tabLst>
                <a:tab pos="3284538" algn="ctr"/>
                <a:tab pos="6119813" algn="r"/>
              </a:tabLst>
              <a:defRPr>
                <a:solidFill>
                  <a:schemeClr val="tx1"/>
                </a:solidFill>
                <a:latin typeface="Arial" panose="020B0604020202020204" pitchFamily="34" charset="0"/>
              </a:defRPr>
            </a:lvl1pPr>
            <a:lvl2pPr eaLnBrk="0" hangingPunct="0">
              <a:tabLst>
                <a:tab pos="3284538" algn="ctr"/>
                <a:tab pos="6119813" algn="r"/>
              </a:tabLst>
              <a:defRPr>
                <a:solidFill>
                  <a:schemeClr val="tx1"/>
                </a:solidFill>
                <a:latin typeface="Arial" panose="020B0604020202020204" pitchFamily="34" charset="0"/>
              </a:defRPr>
            </a:lvl2pPr>
            <a:lvl3pPr eaLnBrk="0" hangingPunct="0">
              <a:tabLst>
                <a:tab pos="3284538" algn="ctr"/>
                <a:tab pos="6119813" algn="r"/>
              </a:tabLst>
              <a:defRPr>
                <a:solidFill>
                  <a:schemeClr val="tx1"/>
                </a:solidFill>
                <a:latin typeface="Arial" panose="020B0604020202020204" pitchFamily="34" charset="0"/>
              </a:defRPr>
            </a:lvl3pPr>
            <a:lvl4pPr eaLnBrk="0" hangingPunct="0">
              <a:tabLst>
                <a:tab pos="3284538" algn="ctr"/>
                <a:tab pos="6119813" algn="r"/>
              </a:tabLst>
              <a:defRPr>
                <a:solidFill>
                  <a:schemeClr val="tx1"/>
                </a:solidFill>
                <a:latin typeface="Arial" panose="020B0604020202020204" pitchFamily="34" charset="0"/>
              </a:defRPr>
            </a:lvl4pPr>
            <a:lvl5pPr eaLnBrk="0" hangingPunct="0">
              <a:tabLst>
                <a:tab pos="3284538" algn="ctr"/>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3284538" algn="ctr"/>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3284538" algn="ctr"/>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3284538" algn="ctr"/>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3284538" algn="ctr"/>
                <a:tab pos="6119813" algn="r"/>
              </a:tabLst>
              <a:defRPr>
                <a:solidFill>
                  <a:schemeClr val="tx1"/>
                </a:solidFill>
                <a:latin typeface="Arial" panose="020B0604020202020204" pitchFamily="34" charset="0"/>
              </a:defRPr>
            </a:lvl9pPr>
          </a:lstStyle>
          <a:p>
            <a:r>
              <a:rPr lang="ru-RU" u="sng" dirty="0" smtClean="0"/>
              <a:t>Аварии </a:t>
            </a:r>
            <a:r>
              <a:rPr lang="ru-RU" u="sng" dirty="0"/>
              <a:t>произошли:</a:t>
            </a:r>
            <a:endParaRPr lang="ru-RU" dirty="0"/>
          </a:p>
          <a:p>
            <a:r>
              <a:rPr lang="ru-RU" dirty="0"/>
              <a:t>04.01.2022 ООО «РУСИНВЕСТ» (Тюменская область НХ)</a:t>
            </a:r>
          </a:p>
          <a:p>
            <a:r>
              <a:rPr lang="ru-RU" dirty="0"/>
              <a:t>05.01.2022ПАО НК «</a:t>
            </a:r>
            <a:r>
              <a:rPr lang="ru-RU" dirty="0" err="1"/>
              <a:t>РуссНефть</a:t>
            </a:r>
            <a:r>
              <a:rPr lang="ru-RU" dirty="0"/>
              <a:t>» (ХМАО-Югра НД)</a:t>
            </a:r>
          </a:p>
          <a:p>
            <a:r>
              <a:rPr lang="ru-RU" dirty="0"/>
              <a:t>10.01.2022 ИП Максимов В.В. (Тюменская область ПС)</a:t>
            </a:r>
          </a:p>
          <a:p>
            <a:r>
              <a:rPr lang="ru-RU" dirty="0"/>
              <a:t>31.01.2022 ООО «</a:t>
            </a:r>
            <a:r>
              <a:rPr lang="ru-RU" dirty="0" err="1"/>
              <a:t>Соровскнефть</a:t>
            </a:r>
            <a:r>
              <a:rPr lang="ru-RU" dirty="0"/>
              <a:t>» (ХМАО-Югра НД)</a:t>
            </a:r>
          </a:p>
          <a:p>
            <a:r>
              <a:rPr lang="ru-RU" dirty="0"/>
              <a:t>06.02.2022 ООО «РН-</a:t>
            </a:r>
            <a:r>
              <a:rPr lang="ru-RU" dirty="0" err="1"/>
              <a:t>Уватнефтегаз</a:t>
            </a:r>
            <a:r>
              <a:rPr lang="ru-RU" dirty="0"/>
              <a:t>» (Тюменская область НД)</a:t>
            </a:r>
          </a:p>
          <a:p>
            <a:r>
              <a:rPr lang="ru-RU" dirty="0"/>
              <a:t>15.02.2022 ООО «</a:t>
            </a:r>
            <a:r>
              <a:rPr lang="ru-RU" dirty="0" err="1"/>
              <a:t>СибНафтаТранс</a:t>
            </a:r>
            <a:r>
              <a:rPr lang="ru-RU" dirty="0"/>
              <a:t>» (ХМАО-Югра ПС)</a:t>
            </a:r>
          </a:p>
          <a:p>
            <a:r>
              <a:rPr lang="ru-RU" dirty="0"/>
              <a:t>02.03.2022 ООО «</a:t>
            </a:r>
            <a:r>
              <a:rPr lang="ru-RU" dirty="0" err="1"/>
              <a:t>Газпромнефть</a:t>
            </a:r>
            <a:r>
              <a:rPr lang="ru-RU" dirty="0"/>
              <a:t>-Терминал» (Тюменская область НХ)</a:t>
            </a:r>
          </a:p>
          <a:p>
            <a:r>
              <a:rPr lang="ru-RU" dirty="0"/>
              <a:t>03.03.2022 АО «</a:t>
            </a:r>
            <a:r>
              <a:rPr lang="ru-RU" dirty="0" err="1"/>
              <a:t>СибурТюменьГаз</a:t>
            </a:r>
            <a:r>
              <a:rPr lang="ru-RU" dirty="0"/>
              <a:t>» (ХМАО-Югра НХ)</a:t>
            </a:r>
          </a:p>
          <a:p>
            <a:r>
              <a:rPr lang="ru-RU" dirty="0"/>
              <a:t>13.04.2022 ООО «Буровая компания «Евразия» (ХМАО-Югра НД)</a:t>
            </a:r>
          </a:p>
          <a:p>
            <a:r>
              <a:rPr lang="ru-RU" dirty="0"/>
              <a:t>15.04.2022 АО «СИБУРТЮМЕНЬГАЗ» (ХМАО-Югра НХ)</a:t>
            </a:r>
          </a:p>
          <a:p>
            <a:r>
              <a:rPr lang="ru-RU" dirty="0"/>
              <a:t>17.04.2022 АО «Арктическая газовая компания» (ЯНАО НД)</a:t>
            </a:r>
          </a:p>
          <a:p>
            <a:r>
              <a:rPr lang="ru-RU" dirty="0"/>
              <a:t>31.05.2022 АО «</a:t>
            </a:r>
            <a:r>
              <a:rPr lang="ru-RU" dirty="0" err="1"/>
              <a:t>Газпромнефть</a:t>
            </a:r>
            <a:r>
              <a:rPr lang="ru-RU" dirty="0"/>
              <a:t>-Ноябрьскнефтегаз» (ЯНАО НД)</a:t>
            </a:r>
          </a:p>
          <a:p>
            <a:r>
              <a:rPr lang="ru-RU" dirty="0"/>
              <a:t>16.06.2022 ООО «Газпром добыча Уренгой» (ЯНАО МТ)</a:t>
            </a:r>
          </a:p>
          <a:p>
            <a:r>
              <a:rPr lang="ru-RU" dirty="0"/>
              <a:t>26.07.2022 АО «Мостострой-11» (Тюменская область ПС)</a:t>
            </a:r>
          </a:p>
          <a:p>
            <a:r>
              <a:rPr lang="ru-RU" dirty="0"/>
              <a:t>11.09.2022 ООО «НОВАТЭК-ТАРКОСАЛЕНЕФТЕГАЗ» (ЯНАО НД)</a:t>
            </a:r>
          </a:p>
          <a:p>
            <a:r>
              <a:rPr lang="ru-RU" dirty="0"/>
              <a:t>20.10.2022 ИП </a:t>
            </a:r>
            <a:r>
              <a:rPr lang="ru-RU" dirty="0" err="1"/>
              <a:t>Федив</a:t>
            </a:r>
            <a:r>
              <a:rPr lang="ru-RU" dirty="0"/>
              <a:t> И.И. (ХМАО-Югра ГС)</a:t>
            </a:r>
          </a:p>
          <a:p>
            <a:r>
              <a:rPr lang="ru-RU" dirty="0"/>
              <a:t>04.12.2022 Филиал ПАО «</a:t>
            </a:r>
            <a:r>
              <a:rPr lang="ru-RU" dirty="0" err="1"/>
              <a:t>Россети</a:t>
            </a:r>
            <a:r>
              <a:rPr lang="ru-RU" dirty="0"/>
              <a:t>» – Ямало-Ненецкое предприятие магистральных электрических сетей (ЯНАО Э)</a:t>
            </a:r>
          </a:p>
        </p:txBody>
      </p:sp>
    </p:spTree>
    <p:extLst>
      <p:ext uri="{BB962C8B-B14F-4D97-AF65-F5344CB8AC3E}">
        <p14:creationId xmlns:p14="http://schemas.microsoft.com/office/powerpoint/2010/main" val="344186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92381" y="485615"/>
            <a:ext cx="10364395" cy="827965"/>
          </a:xfrm>
        </p:spPr>
        <p:txBody>
          <a:bodyPr>
            <a:normAutofit/>
          </a:bodyPr>
          <a:lstStyle/>
          <a:p>
            <a:pPr algn="ctr"/>
            <a:r>
              <a:rPr lang="ru-RU" sz="3400" b="1" dirty="0" smtClean="0"/>
              <a:t>Производственный травматизм по видам надзора</a:t>
            </a:r>
            <a:endParaRPr lang="ru-RU" sz="3400" b="1" dirty="0"/>
          </a:p>
        </p:txBody>
      </p:sp>
      <p:graphicFrame>
        <p:nvGraphicFramePr>
          <p:cNvPr id="8" name="Объект 7"/>
          <p:cNvGraphicFramePr>
            <a:graphicFrameLocks noGrp="1"/>
          </p:cNvGraphicFramePr>
          <p:nvPr>
            <p:ph sz="half" idx="1"/>
            <p:extLst>
              <p:ext uri="{D42A27DB-BD31-4B8C-83A1-F6EECF244321}">
                <p14:modId xmlns:p14="http://schemas.microsoft.com/office/powerpoint/2010/main" val="266285192"/>
              </p:ext>
            </p:extLst>
          </p:nvPr>
        </p:nvGraphicFramePr>
        <p:xfrm>
          <a:off x="195104" y="1180653"/>
          <a:ext cx="5108808" cy="4670617"/>
        </p:xfrm>
        <a:graphic>
          <a:graphicData uri="http://schemas.openxmlformats.org/drawingml/2006/table">
            <a:tbl>
              <a:tblPr firstRow="1" firstCol="1" lastRow="1" lastCol="1" bandRow="1" bandCol="1">
                <a:tableStyleId>{7DF18680-E054-41AD-8BC1-D1AEF772440D}</a:tableStyleId>
              </a:tblPr>
              <a:tblGrid>
                <a:gridCol w="2804552"/>
                <a:gridCol w="864096"/>
                <a:gridCol w="792088"/>
                <a:gridCol w="648072"/>
              </a:tblGrid>
              <a:tr h="839187">
                <a:tc rowSpan="2">
                  <a:txBody>
                    <a:bodyPr/>
                    <a:lstStyle/>
                    <a:p>
                      <a:pPr indent="18415" algn="ctr">
                        <a:lnSpc>
                          <a:spcPct val="115000"/>
                        </a:lnSpc>
                        <a:spcAft>
                          <a:spcPts val="0"/>
                        </a:spcAft>
                      </a:pPr>
                      <a:r>
                        <a:rPr lang="ru-RU" sz="1700" dirty="0">
                          <a:effectLst/>
                        </a:rPr>
                        <a:t>Отрасли промышленности, подконтрольные объекты</a:t>
                      </a:r>
                      <a:endParaRPr lang="ru-RU"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indent="18415" algn="ctr">
                        <a:lnSpc>
                          <a:spcPct val="115000"/>
                        </a:lnSpc>
                        <a:spcAft>
                          <a:spcPts val="0"/>
                        </a:spcAft>
                      </a:pPr>
                      <a:r>
                        <a:rPr lang="ru-RU" sz="1700" dirty="0">
                          <a:effectLst/>
                        </a:rPr>
                        <a:t>Число </a:t>
                      </a:r>
                      <a:r>
                        <a:rPr lang="ru-RU" sz="1700" dirty="0" smtClean="0">
                          <a:effectLst/>
                        </a:rPr>
                        <a:t>происшествий.</a:t>
                      </a:r>
                      <a:endParaRPr lang="ru-RU"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ysDot"/>
                      <a:round/>
                      <a:headEnd type="none" w="med" len="med"/>
                      <a:tailEnd type="none" w="med" len="med"/>
                    </a:lnB>
                  </a:tcPr>
                </a:tc>
                <a:tc hMerge="1">
                  <a:txBody>
                    <a:bodyPr/>
                    <a:lstStyle/>
                    <a:p>
                      <a:endParaRPr lang="ru-RU"/>
                    </a:p>
                  </a:txBody>
                  <a:tcPr>
                    <a:lnB w="12700" cap="flat" cmpd="sng" algn="ctr">
                      <a:solidFill>
                        <a:schemeClr val="tx1"/>
                      </a:solidFill>
                      <a:prstDash val="solid"/>
                      <a:round/>
                      <a:headEnd type="none" w="med" len="med"/>
                      <a:tailEnd type="none" w="med" len="med"/>
                    </a:lnB>
                  </a:tcPr>
                </a:tc>
                <a:tc hMerge="1">
                  <a:txBody>
                    <a:bodyPr/>
                    <a:lstStyle/>
                    <a:p>
                      <a:endParaRPr lang="ru-RU"/>
                    </a:p>
                  </a:txBody>
                  <a:tcPr/>
                </a:tc>
              </a:tr>
              <a:tr h="374980">
                <a:tc vMerge="1">
                  <a:txBody>
                    <a:bodyPr/>
                    <a:lstStyle/>
                    <a:p>
                      <a:endParaRPr lang="ru-RU"/>
                    </a:p>
                  </a:txBody>
                  <a:tcP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700" b="1" dirty="0">
                          <a:effectLst/>
                        </a:rPr>
                        <a:t>2021 г</a:t>
                      </a:r>
                      <a:endParaRPr lang="ru-RU" sz="17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lnSpc>
                          <a:spcPct val="115000"/>
                        </a:lnSpc>
                        <a:spcAft>
                          <a:spcPts val="0"/>
                        </a:spcAft>
                      </a:pPr>
                      <a:r>
                        <a:rPr lang="ru-RU" sz="1700" b="1">
                          <a:effectLst/>
                        </a:rPr>
                        <a:t>2022 г</a:t>
                      </a:r>
                      <a:endParaRPr lang="ru-RU" sz="17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lnSpc>
                          <a:spcPct val="115000"/>
                        </a:lnSpc>
                        <a:spcAft>
                          <a:spcPts val="0"/>
                        </a:spcAft>
                      </a:pPr>
                      <a:r>
                        <a:rPr lang="ru-RU" sz="1700" b="1">
                          <a:effectLst/>
                        </a:rPr>
                        <a:t>+/-</a:t>
                      </a:r>
                      <a:endParaRPr lang="ru-RU" sz="17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819902">
                <a:tc>
                  <a:txBody>
                    <a:bodyPr/>
                    <a:lstStyle/>
                    <a:p>
                      <a:pPr indent="18415" algn="ctr">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Объекты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нефтегазодобычи</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ysDot"/>
                      <a:round/>
                      <a:headEnd type="none" w="med" len="med"/>
                      <a:tailEnd type="none" w="med" len="med"/>
                    </a:lnR>
                  </a:tcPr>
                </a:tc>
                <a:tc>
                  <a:txBody>
                    <a:bodyPr/>
                    <a:lstStyle/>
                    <a:p>
                      <a:pPr marL="0" indent="0"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indent="0"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345694">
                <a:tc rowSpan="2">
                  <a:txBody>
                    <a:bodyPr/>
                    <a:lstStyle/>
                    <a:p>
                      <a:pPr indent="18415" algn="ctr">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Объекты нефтехимии</a:t>
                      </a:r>
                    </a:p>
                  </a:txBody>
                  <a:tcPr marL="68580" marR="68580" marT="0" marB="0" anchor="ctr">
                    <a:lnR w="12700" cap="flat" cmpd="sng" algn="ctr">
                      <a:solidFill>
                        <a:schemeClr val="tx1"/>
                      </a:solidFill>
                      <a:prstDash val="sysDot"/>
                      <a:round/>
                      <a:headEnd type="none" w="med" len="med"/>
                      <a:tailEnd type="none" w="med" len="med"/>
                    </a:lnR>
                  </a:tcPr>
                </a:tc>
                <a:tc rowSpan="2">
                  <a:txBody>
                    <a:bodyPr/>
                    <a:lstStyle/>
                    <a:p>
                      <a:pPr marL="0" indent="0"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rowSpan="2">
                  <a:txBody>
                    <a:bodyPr/>
                    <a:lstStyle/>
                    <a:p>
                      <a:pPr marL="0" indent="0"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ctr">
                        <a:lnSpc>
                          <a:spcPct val="115000"/>
                        </a:lnSpc>
                        <a:spcAft>
                          <a:spcPts val="0"/>
                        </a:spcAft>
                      </a:pPr>
                      <a:r>
                        <a:rPr lang="ru-RU"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254675">
                <a:tc>
                  <a:txBody>
                    <a:bodyPr/>
                    <a:lstStyle/>
                    <a:p>
                      <a:pPr indent="18415" algn="ctr">
                        <a:lnSpc>
                          <a:spcPct val="115000"/>
                        </a:lnSpc>
                        <a:spcAft>
                          <a:spcPts val="0"/>
                        </a:spcAft>
                      </a:pPr>
                      <a:r>
                        <a:rPr lang="ru-RU" sz="1800" b="1" kern="1200" dirty="0" smtClean="0">
                          <a:solidFill>
                            <a:schemeClr val="lt1"/>
                          </a:solidFill>
                          <a:effectLst/>
                          <a:latin typeface="Times New Roman" panose="02020603050405020304" pitchFamily="18" charset="0"/>
                          <a:ea typeface="+mn-ea"/>
                          <a:cs typeface="Times New Roman" panose="02020603050405020304" pitchFamily="18" charset="0"/>
                        </a:rPr>
                        <a:t>Объекты </a:t>
                      </a:r>
                      <a:r>
                        <a:rPr lang="ru-RU" sz="1800" b="1" kern="1200" dirty="0" err="1" smtClean="0">
                          <a:solidFill>
                            <a:schemeClr val="lt1"/>
                          </a:solidFill>
                          <a:effectLst/>
                          <a:latin typeface="Times New Roman" panose="02020603050405020304" pitchFamily="18" charset="0"/>
                          <a:ea typeface="+mn-ea"/>
                          <a:cs typeface="Times New Roman" panose="02020603050405020304" pitchFamily="18" charset="0"/>
                        </a:rPr>
                        <a:t>газопотребления</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ysDot"/>
                      <a:round/>
                      <a:headEnd type="none" w="med" len="med"/>
                      <a:tailEnd type="none" w="med" len="med"/>
                    </a:lnR>
                  </a:tcPr>
                </a:tc>
                <a:tc>
                  <a:txBody>
                    <a:bodyPr/>
                    <a:lstStyle/>
                    <a:p>
                      <a:endParaRPr lang="ru-RU" sz="1600" b="1"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indent="0" algn="ctr">
                        <a:lnSpc>
                          <a:spcPct val="115000"/>
                        </a:lnSpc>
                        <a:spcAft>
                          <a:spcPts val="0"/>
                        </a:spcAft>
                      </a:pPr>
                      <a:r>
                        <a:rPr lang="ru-RU"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vMerge="1">
                  <a:txBody>
                    <a:bodyPr/>
                    <a:lstStyle/>
                    <a:p>
                      <a:endParaRPr lang="ru-RU"/>
                    </a:p>
                  </a:txBody>
                  <a:tcPr/>
                </a:tc>
              </a:tr>
              <a:tr h="733027">
                <a:tc>
                  <a:txBody>
                    <a:bodyPr/>
                    <a:lstStyle/>
                    <a:p>
                      <a:pPr indent="18415" algn="ctr">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Подъемные сооружения</a:t>
                      </a:r>
                    </a:p>
                  </a:txBody>
                  <a:tcPr marL="68580" marR="68580" marT="0" marB="0" anchor="ctr">
                    <a:lnR w="12700" cap="flat" cmpd="sng" algn="ctr">
                      <a:solidFill>
                        <a:schemeClr val="tx1"/>
                      </a:solidFill>
                      <a:prstDash val="sysDot"/>
                      <a:round/>
                      <a:headEnd type="none" w="med" len="med"/>
                      <a:tailEnd type="none" w="med" len="med"/>
                    </a:lnR>
                  </a:tcPr>
                </a:tc>
                <a:tc>
                  <a:txBody>
                    <a:bodyPr/>
                    <a:lstStyle/>
                    <a:p>
                      <a:pPr marL="0" indent="0"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indent="0"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463382">
                <a:tc>
                  <a:txBody>
                    <a:bodyPr/>
                    <a:lstStyle/>
                    <a:p>
                      <a:pPr indent="18415" algn="ctr">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Объекты энергетики</a:t>
                      </a:r>
                    </a:p>
                  </a:txBody>
                  <a:tcPr marL="68580" marR="68580" marT="0" marB="0" anchor="ctr">
                    <a:lnR w="12700" cap="flat" cmpd="sng" algn="ctr">
                      <a:solidFill>
                        <a:schemeClr val="tx1"/>
                      </a:solidFill>
                      <a:prstDash val="sysDot"/>
                      <a:round/>
                      <a:headEnd type="none" w="med" len="med"/>
                      <a:tailEnd type="none" w="med" len="med"/>
                    </a:lnR>
                  </a:tcPr>
                </a:tc>
                <a:tc>
                  <a:txBody>
                    <a:bodyPr/>
                    <a:lstStyle/>
                    <a:p>
                      <a:pPr marL="0" indent="0"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indent="0"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463382">
                <a:tc>
                  <a:txBody>
                    <a:bodyPr/>
                    <a:lstStyle/>
                    <a:p>
                      <a:pPr indent="18415" algn="ctr">
                        <a:lnSpc>
                          <a:spcPct val="115000"/>
                        </a:lnSpc>
                        <a:spcAft>
                          <a:spcPts val="0"/>
                        </a:spcAft>
                      </a:pPr>
                      <a:r>
                        <a:rPr lang="ru-RU" sz="1600" i="1" dirty="0">
                          <a:effectLst/>
                          <a:latin typeface="Times New Roman" panose="02020603050405020304" pitchFamily="18" charset="0"/>
                          <a:ea typeface="Times New Roman" panose="02020603050405020304" pitchFamily="18" charset="0"/>
                          <a:cs typeface="Times New Roman" panose="02020603050405020304" pitchFamily="18" charset="0"/>
                        </a:rPr>
                        <a:t>Итого </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ysDot"/>
                      <a:round/>
                      <a:headEnd type="none" w="med" len="med"/>
                      <a:tailEnd type="none" w="med" len="med"/>
                    </a:lnR>
                  </a:tcPr>
                </a:tc>
                <a:tc>
                  <a:txBody>
                    <a:bodyPr/>
                    <a:lstStyle/>
                    <a:p>
                      <a:pPr marL="0" indent="0"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bl>
          </a:graphicData>
        </a:graphic>
      </p:graphicFrame>
      <p:graphicFrame>
        <p:nvGraphicFramePr>
          <p:cNvPr id="25" name="Объект 24"/>
          <p:cNvGraphicFramePr>
            <a:graphicFrameLocks noGrp="1"/>
          </p:cNvGraphicFramePr>
          <p:nvPr>
            <p:ph sz="half" idx="2"/>
            <p:extLst>
              <p:ext uri="{D42A27DB-BD31-4B8C-83A1-F6EECF244321}">
                <p14:modId xmlns:p14="http://schemas.microsoft.com/office/powerpoint/2010/main" val="1001096861"/>
              </p:ext>
            </p:extLst>
          </p:nvPr>
        </p:nvGraphicFramePr>
        <p:xfrm>
          <a:off x="5303912" y="1170013"/>
          <a:ext cx="6888088" cy="4651816"/>
        </p:xfrm>
        <a:graphic>
          <a:graphicData uri="http://schemas.openxmlformats.org/drawingml/2006/chart">
            <c:chart xmlns:c="http://schemas.openxmlformats.org/drawingml/2006/chart" xmlns:r="http://schemas.openxmlformats.org/officeDocument/2006/relationships" r:id="rId3"/>
          </a:graphicData>
        </a:graphic>
      </p:graphicFrame>
      <p:sp>
        <p:nvSpPr>
          <p:cNvPr id="3" name="Номер слайда 2"/>
          <p:cNvSpPr>
            <a:spLocks noGrp="1"/>
          </p:cNvSpPr>
          <p:nvPr>
            <p:ph type="sldNum" sz="quarter" idx="12"/>
          </p:nvPr>
        </p:nvSpPr>
        <p:spPr/>
        <p:txBody>
          <a:bodyPr/>
          <a:lstStyle/>
          <a:p>
            <a:pPr>
              <a:defRPr/>
            </a:pPr>
            <a:r>
              <a:rPr lang="ru-RU" dirty="0" smtClean="0"/>
              <a:t>23</a:t>
            </a:r>
            <a:endParaRPr lang="ru-RU" dirty="0"/>
          </a:p>
        </p:txBody>
      </p:sp>
      <p:sp>
        <p:nvSpPr>
          <p:cNvPr id="9" name="TextBox 8"/>
          <p:cNvSpPr txBox="1"/>
          <p:nvPr/>
        </p:nvSpPr>
        <p:spPr>
          <a:xfrm>
            <a:off x="562610" y="5880712"/>
            <a:ext cx="5021612" cy="646331"/>
          </a:xfrm>
          <a:prstGeom prst="rect">
            <a:avLst/>
          </a:prstGeom>
          <a:noFill/>
        </p:spPr>
        <p:txBody>
          <a:bodyPr wrap="square" rtlCol="0">
            <a:spAutoFit/>
          </a:bodyPr>
          <a:lstStyle/>
          <a:p>
            <a:pPr algn="ctr"/>
            <a:r>
              <a:rPr lang="ru-RU" b="1" i="1" dirty="0"/>
              <a:t>Динамика </a:t>
            </a:r>
            <a:r>
              <a:rPr lang="ru-RU" b="1" i="1" dirty="0" smtClean="0"/>
              <a:t>производственного</a:t>
            </a:r>
          </a:p>
          <a:p>
            <a:pPr algn="ctr"/>
            <a:r>
              <a:rPr lang="ru-RU" b="1" i="1" dirty="0" smtClean="0"/>
              <a:t>травматизма за 2021 - 2022 </a:t>
            </a:r>
            <a:r>
              <a:rPr lang="ru-RU" b="1" i="1" dirty="0"/>
              <a:t>гг.</a:t>
            </a:r>
            <a:endParaRPr lang="ru-RU" dirty="0"/>
          </a:p>
        </p:txBody>
      </p:sp>
      <p:sp>
        <p:nvSpPr>
          <p:cNvPr id="10" name="TextBox 9"/>
          <p:cNvSpPr txBox="1"/>
          <p:nvPr/>
        </p:nvSpPr>
        <p:spPr>
          <a:xfrm>
            <a:off x="6405604" y="5821830"/>
            <a:ext cx="5613588" cy="646331"/>
          </a:xfrm>
          <a:prstGeom prst="rect">
            <a:avLst/>
          </a:prstGeom>
          <a:noFill/>
        </p:spPr>
        <p:txBody>
          <a:bodyPr wrap="square" rtlCol="0">
            <a:spAutoFit/>
          </a:bodyPr>
          <a:lstStyle/>
          <a:p>
            <a:pPr algn="ctr"/>
            <a:r>
              <a:rPr lang="ru-RU" b="1" i="1" dirty="0" smtClean="0"/>
              <a:t>Отраслевая структура травматизма</a:t>
            </a:r>
          </a:p>
          <a:p>
            <a:pPr algn="ctr"/>
            <a:r>
              <a:rPr lang="ru-RU" b="1" i="1" dirty="0" smtClean="0"/>
              <a:t> в 2022 г</a:t>
            </a:r>
            <a:r>
              <a:rPr lang="ru-RU" b="1" i="1" dirty="0"/>
              <a:t>.</a:t>
            </a:r>
            <a:endParaRPr lang="ru-RU" b="1" dirty="0"/>
          </a:p>
        </p:txBody>
      </p:sp>
      <p:sp>
        <p:nvSpPr>
          <p:cNvPr id="21" name="Нижний колонтитул 3"/>
          <p:cNvSpPr txBox="1">
            <a:spLocks/>
          </p:cNvSpPr>
          <p:nvPr/>
        </p:nvSpPr>
        <p:spPr>
          <a:xfrm>
            <a:off x="8833666" y="6375269"/>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955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04306" y="239848"/>
            <a:ext cx="10364395" cy="643189"/>
          </a:xfrm>
        </p:spPr>
        <p:txBody>
          <a:bodyPr/>
          <a:lstStyle/>
          <a:p>
            <a:pPr algn="ctr"/>
            <a:r>
              <a:rPr lang="ru-RU" sz="2000" b="1" dirty="0" smtClean="0">
                <a:latin typeface="+mn-lt"/>
              </a:rPr>
              <a:t>Производственный травматизм</a:t>
            </a:r>
            <a:endParaRPr lang="ru-RU" sz="2000" b="1" dirty="0">
              <a:latin typeface="+mn-lt"/>
            </a:endParaRPr>
          </a:p>
        </p:txBody>
      </p:sp>
      <p:sp>
        <p:nvSpPr>
          <p:cNvPr id="3" name="Номер слайда 2"/>
          <p:cNvSpPr>
            <a:spLocks noGrp="1"/>
          </p:cNvSpPr>
          <p:nvPr>
            <p:ph type="sldNum" sz="quarter" idx="12"/>
          </p:nvPr>
        </p:nvSpPr>
        <p:spPr/>
        <p:txBody>
          <a:bodyPr/>
          <a:lstStyle/>
          <a:p>
            <a:pPr>
              <a:defRPr/>
            </a:pPr>
            <a:r>
              <a:rPr lang="ru-RU" dirty="0" smtClean="0"/>
              <a:t>24</a:t>
            </a:r>
            <a:endParaRPr lang="ru-RU" dirty="0"/>
          </a:p>
        </p:txBody>
      </p:sp>
      <p:sp>
        <p:nvSpPr>
          <p:cNvPr id="21" name="Нижний колонтитул 3"/>
          <p:cNvSpPr txBox="1">
            <a:spLocks/>
          </p:cNvSpPr>
          <p:nvPr/>
        </p:nvSpPr>
        <p:spPr>
          <a:xfrm>
            <a:off x="8833666" y="6375269"/>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551384" y="665039"/>
            <a:ext cx="10873208"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hangingPunct="0">
              <a:tabLst>
                <a:tab pos="3284538" algn="ctr"/>
                <a:tab pos="6119813" algn="r"/>
              </a:tabLst>
              <a:defRPr>
                <a:solidFill>
                  <a:schemeClr val="tx1"/>
                </a:solidFill>
                <a:latin typeface="Arial" panose="020B0604020202020204" pitchFamily="34" charset="0"/>
              </a:defRPr>
            </a:lvl1pPr>
            <a:lvl2pPr eaLnBrk="0" hangingPunct="0">
              <a:tabLst>
                <a:tab pos="3284538" algn="ctr"/>
                <a:tab pos="6119813" algn="r"/>
              </a:tabLst>
              <a:defRPr>
                <a:solidFill>
                  <a:schemeClr val="tx1"/>
                </a:solidFill>
                <a:latin typeface="Arial" panose="020B0604020202020204" pitchFamily="34" charset="0"/>
              </a:defRPr>
            </a:lvl2pPr>
            <a:lvl3pPr eaLnBrk="0" hangingPunct="0">
              <a:tabLst>
                <a:tab pos="3284538" algn="ctr"/>
                <a:tab pos="6119813" algn="r"/>
              </a:tabLst>
              <a:defRPr>
                <a:solidFill>
                  <a:schemeClr val="tx1"/>
                </a:solidFill>
                <a:latin typeface="Arial" panose="020B0604020202020204" pitchFamily="34" charset="0"/>
              </a:defRPr>
            </a:lvl3pPr>
            <a:lvl4pPr eaLnBrk="0" hangingPunct="0">
              <a:tabLst>
                <a:tab pos="3284538" algn="ctr"/>
                <a:tab pos="6119813" algn="r"/>
              </a:tabLst>
              <a:defRPr>
                <a:solidFill>
                  <a:schemeClr val="tx1"/>
                </a:solidFill>
                <a:latin typeface="Arial" panose="020B0604020202020204" pitchFamily="34" charset="0"/>
              </a:defRPr>
            </a:lvl4pPr>
            <a:lvl5pPr eaLnBrk="0" hangingPunct="0">
              <a:tabLst>
                <a:tab pos="3284538" algn="ctr"/>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3284538" algn="ctr"/>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3284538" algn="ctr"/>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3284538" algn="ctr"/>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3284538" algn="ctr"/>
                <a:tab pos="6119813" algn="r"/>
              </a:tabLst>
              <a:defRPr>
                <a:solidFill>
                  <a:schemeClr val="tx1"/>
                </a:solidFill>
                <a:latin typeface="Arial" panose="020B0604020202020204" pitchFamily="34" charset="0"/>
              </a:defRPr>
            </a:lvl9pPr>
          </a:lstStyle>
          <a:p>
            <a:r>
              <a:rPr lang="ru-RU" u="sng" dirty="0"/>
              <a:t>Несчастные случаи произошли:</a:t>
            </a:r>
            <a:endParaRPr lang="ru-RU" dirty="0"/>
          </a:p>
          <a:p>
            <a:r>
              <a:rPr lang="ru-RU" dirty="0"/>
              <a:t>10.01.2022 ООО «Вертикальный мир» (Тюменская область ПС)</a:t>
            </a:r>
          </a:p>
          <a:p>
            <a:r>
              <a:rPr lang="ru-RU" dirty="0"/>
              <a:t>31.01.2022 ООО «ЭКОТОН» (ХМАО-Югра НД)</a:t>
            </a:r>
          </a:p>
          <a:p>
            <a:r>
              <a:rPr lang="ru-RU" dirty="0"/>
              <a:t>06.02.2022 ООО «РН-</a:t>
            </a:r>
            <a:r>
              <a:rPr lang="ru-RU" dirty="0" err="1"/>
              <a:t>Уватнефтегаз</a:t>
            </a:r>
            <a:r>
              <a:rPr lang="ru-RU" dirty="0"/>
              <a:t>» (Тюменская область НД)</a:t>
            </a:r>
          </a:p>
          <a:p>
            <a:r>
              <a:rPr lang="ru-RU" dirty="0"/>
              <a:t>15.02.2022 ООО «</a:t>
            </a:r>
            <a:r>
              <a:rPr lang="ru-RU" dirty="0" err="1"/>
              <a:t>СибНафтаТранс</a:t>
            </a:r>
            <a:r>
              <a:rPr lang="ru-RU" dirty="0"/>
              <a:t>» (ХМАО-Югра ПС)</a:t>
            </a:r>
          </a:p>
          <a:p>
            <a:r>
              <a:rPr lang="ru-RU" dirty="0"/>
              <a:t>20.03.2022 ООО «Буровая Строительная Компания» (ХМАО-Югра Э)</a:t>
            </a:r>
          </a:p>
          <a:p>
            <a:r>
              <a:rPr lang="ru-RU" dirty="0"/>
              <a:t>24.04.2022 ООО трест «</a:t>
            </a:r>
            <a:r>
              <a:rPr lang="ru-RU" dirty="0" err="1"/>
              <a:t>Татспецнефтехимремстрой</a:t>
            </a:r>
            <a:r>
              <a:rPr lang="ru-RU" dirty="0"/>
              <a:t>» (ХМАО-Югра НХ)</a:t>
            </a:r>
          </a:p>
          <a:p>
            <a:r>
              <a:rPr lang="ru-RU" dirty="0"/>
              <a:t>25.05.2022 ООО ТД «Пласт Уют» (Тюменская область ПС)</a:t>
            </a:r>
          </a:p>
          <a:p>
            <a:r>
              <a:rPr lang="ru-RU" dirty="0"/>
              <a:t>31.05.2022 АО «Сибирская сервисная компания» (ЯНАО НД)</a:t>
            </a:r>
          </a:p>
          <a:p>
            <a:r>
              <a:rPr lang="ru-RU" dirty="0"/>
              <a:t>15.07.2022 ПАО НК «</a:t>
            </a:r>
            <a:r>
              <a:rPr lang="ru-RU" dirty="0" err="1"/>
              <a:t>РуссНефть</a:t>
            </a:r>
            <a:r>
              <a:rPr lang="ru-RU" dirty="0"/>
              <a:t>» (ХМАО НД)</a:t>
            </a:r>
          </a:p>
          <a:p>
            <a:r>
              <a:rPr lang="ru-RU" dirty="0"/>
              <a:t>26.07.2022 АО «Мостострой-11» ТФ «Мостоотряд-36» (Тюменская область ПС)</a:t>
            </a:r>
          </a:p>
          <a:p>
            <a:r>
              <a:rPr lang="ru-RU" dirty="0"/>
              <a:t>20.10.2022 ИП </a:t>
            </a:r>
            <a:r>
              <a:rPr lang="ru-RU" dirty="0" err="1"/>
              <a:t>Федив</a:t>
            </a:r>
            <a:r>
              <a:rPr lang="ru-RU" dirty="0"/>
              <a:t> И.И. (ХМАО-Югра ГС)</a:t>
            </a:r>
          </a:p>
          <a:p>
            <a:r>
              <a:rPr lang="ru-RU" dirty="0"/>
              <a:t>30.11.2022 ООО «Строительное управление №47» (Тюменская область ПС)</a:t>
            </a:r>
          </a:p>
          <a:p>
            <a:r>
              <a:rPr lang="ru-RU" i="1" dirty="0"/>
              <a:t>Тяжелые несчастные случаи:</a:t>
            </a:r>
            <a:endParaRPr lang="ru-RU" dirty="0"/>
          </a:p>
          <a:p>
            <a:r>
              <a:rPr lang="ru-RU" dirty="0"/>
              <a:t>11.04.2022 ООО «</a:t>
            </a:r>
            <a:r>
              <a:rPr lang="ru-RU" dirty="0" err="1"/>
              <a:t>Руссеверстрой</a:t>
            </a:r>
            <a:r>
              <a:rPr lang="ru-RU" dirty="0"/>
              <a:t>» (ЯНАО ПС)</a:t>
            </a:r>
          </a:p>
          <a:p>
            <a:r>
              <a:rPr lang="ru-RU" dirty="0"/>
              <a:t>11.04.2022 АО «Челябинский электрометаллургический комбинат» ОСП «Горнодобывающее управление» (ЯНАО Г)</a:t>
            </a:r>
          </a:p>
          <a:p>
            <a:r>
              <a:rPr lang="ru-RU" dirty="0"/>
              <a:t>06.02.2022 ООО «</a:t>
            </a:r>
            <a:r>
              <a:rPr lang="ru-RU" dirty="0" err="1"/>
              <a:t>РуссИнтеграл</a:t>
            </a:r>
            <a:r>
              <a:rPr lang="ru-RU" dirty="0"/>
              <a:t>-Пионер» (ХМАО-Югра НД)</a:t>
            </a:r>
          </a:p>
          <a:p>
            <a:r>
              <a:rPr lang="ru-RU" dirty="0"/>
              <a:t>28.10.2022 ООО «ЭКОТОН» (ХМАО-Югра ПС)</a:t>
            </a:r>
          </a:p>
          <a:p>
            <a:r>
              <a:rPr lang="ru-RU" dirty="0"/>
              <a:t>10.11.2022 ПАО «Сургутнефтегаз» (ХМАО-Югра ПС)</a:t>
            </a:r>
          </a:p>
          <a:p>
            <a:r>
              <a:rPr lang="ru-RU" dirty="0"/>
              <a:t>11.12.2022 ПАО «Сургутнефтегаз» (ХМАО-Югра НД</a:t>
            </a:r>
            <a:r>
              <a:rPr lang="ru-RU" dirty="0" smtClean="0"/>
              <a:t>)</a:t>
            </a:r>
            <a:endParaRPr kumimoji="0" lang="ru-RU" altLang="ru-RU" sz="160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8156301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237837" y="279611"/>
            <a:ext cx="10364395" cy="643189"/>
          </a:xfrm>
        </p:spPr>
        <p:txBody>
          <a:bodyPr>
            <a:normAutofit/>
          </a:bodyPr>
          <a:lstStyle/>
          <a:p>
            <a:pPr algn="ctr"/>
            <a:r>
              <a:rPr lang="ru-RU" sz="3600" dirty="0"/>
              <a:t>Динамика аварийности и травматизма с 2010 года</a:t>
            </a:r>
            <a:endParaRPr lang="ru-RU" sz="3400" b="1" dirty="0"/>
          </a:p>
        </p:txBody>
      </p:sp>
      <p:sp>
        <p:nvSpPr>
          <p:cNvPr id="3" name="Номер слайда 2"/>
          <p:cNvSpPr>
            <a:spLocks noGrp="1"/>
          </p:cNvSpPr>
          <p:nvPr>
            <p:ph type="sldNum" sz="quarter" idx="12"/>
          </p:nvPr>
        </p:nvSpPr>
        <p:spPr/>
        <p:txBody>
          <a:bodyPr/>
          <a:lstStyle/>
          <a:p>
            <a:pPr>
              <a:defRPr/>
            </a:pPr>
            <a:r>
              <a:rPr lang="ru-RU" dirty="0" smtClean="0"/>
              <a:t>25</a:t>
            </a:r>
            <a:endParaRPr lang="ru-RU" dirty="0"/>
          </a:p>
        </p:txBody>
      </p:sp>
      <p:sp>
        <p:nvSpPr>
          <p:cNvPr id="21" name="Нижний колонтитул 3"/>
          <p:cNvSpPr txBox="1">
            <a:spLocks/>
          </p:cNvSpPr>
          <p:nvPr/>
        </p:nvSpPr>
        <p:spPr>
          <a:xfrm>
            <a:off x="8833666" y="6375269"/>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graphicFrame>
        <p:nvGraphicFramePr>
          <p:cNvPr id="6" name="Объект 9"/>
          <p:cNvGraphicFramePr>
            <a:graphicFrameLocks noChangeAspect="1"/>
          </p:cNvGraphicFramePr>
          <p:nvPr>
            <p:extLst>
              <p:ext uri="{D42A27DB-BD31-4B8C-83A1-F6EECF244321}">
                <p14:modId xmlns:p14="http://schemas.microsoft.com/office/powerpoint/2010/main" val="937274289"/>
              </p:ext>
            </p:extLst>
          </p:nvPr>
        </p:nvGraphicFramePr>
        <p:xfrm>
          <a:off x="1919536" y="1126396"/>
          <a:ext cx="9289032" cy="50074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7321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Рисунок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388" y="116632"/>
            <a:ext cx="5461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a:xfrm>
            <a:off x="2238374" y="192832"/>
            <a:ext cx="8610153" cy="549275"/>
          </a:xfrm>
        </p:spPr>
        <p:txBody>
          <a:bodyPr>
            <a:normAutofit/>
          </a:bodyPr>
          <a:lstStyle/>
          <a:p>
            <a:pPr>
              <a:lnSpc>
                <a:spcPct val="90000"/>
              </a:lnSpc>
            </a:pPr>
            <a:r>
              <a:rPr lang="ru-RU" altLang="ru-RU" sz="3200" dirty="0"/>
              <a:t>Северо-Уральское управление Ростехнадзора</a:t>
            </a:r>
          </a:p>
        </p:txBody>
      </p:sp>
      <p:graphicFrame>
        <p:nvGraphicFramePr>
          <p:cNvPr id="9" name="Объект 4"/>
          <p:cNvGraphicFramePr>
            <a:graphicFrameLocks noGrp="1"/>
          </p:cNvGraphicFramePr>
          <p:nvPr>
            <p:ph idx="1"/>
            <p:extLst>
              <p:ext uri="{D42A27DB-BD31-4B8C-83A1-F6EECF244321}">
                <p14:modId xmlns:p14="http://schemas.microsoft.com/office/powerpoint/2010/main" val="3640052886"/>
              </p:ext>
            </p:extLst>
          </p:nvPr>
        </p:nvGraphicFramePr>
        <p:xfrm>
          <a:off x="839416" y="1079145"/>
          <a:ext cx="11053782"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Line 2"/>
          <p:cNvSpPr>
            <a:spLocks noChangeShapeType="1"/>
          </p:cNvSpPr>
          <p:nvPr/>
        </p:nvSpPr>
        <p:spPr bwMode="auto">
          <a:xfrm flipV="1">
            <a:off x="1524000" y="836712"/>
            <a:ext cx="9144000" cy="0"/>
          </a:xfrm>
          <a:prstGeom prst="line">
            <a:avLst/>
          </a:prstGeom>
          <a:noFill/>
          <a:ln w="38100">
            <a:solidFill>
              <a:srgbClr val="C00000"/>
            </a:solidFill>
            <a:round/>
            <a:headEnd/>
            <a:tailEnd/>
          </a:ln>
          <a:scene3d>
            <a:camera prst="orthographicFront"/>
            <a:lightRig rig="threePt" dir="t"/>
          </a:scene3d>
          <a:sp3d>
            <a:bevelT w="139700"/>
          </a:sp3d>
        </p:spPr>
        <p:txBody>
          <a:bodyPr wrap="none" anchor="ctr"/>
          <a:lstStyle/>
          <a:p>
            <a:pPr>
              <a:defRPr/>
            </a:pPr>
            <a:endParaRPr lang="ru-RU" dirty="0">
              <a:latin typeface="Calibri" pitchFamily="34" charset="0"/>
              <a:cs typeface="Calibri" pitchFamily="34" charset="0"/>
            </a:endParaRPr>
          </a:p>
        </p:txBody>
      </p:sp>
      <p:sp>
        <p:nvSpPr>
          <p:cNvPr id="16" name="Нижний колонтитул 3"/>
          <p:cNvSpPr txBox="1">
            <a:spLocks/>
          </p:cNvSpPr>
          <p:nvPr/>
        </p:nvSpPr>
        <p:spPr>
          <a:xfrm>
            <a:off x="8815072" y="6453189"/>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p>
        </p:txBody>
      </p:sp>
      <p:pic>
        <p:nvPicPr>
          <p:cNvPr id="4" name="Рисунок 3"/>
          <p:cNvPicPr>
            <a:picLocks noChangeAspect="1"/>
          </p:cNvPicPr>
          <p:nvPr/>
        </p:nvPicPr>
        <p:blipFill>
          <a:blip r:embed="rId9"/>
          <a:stretch>
            <a:fillRect/>
          </a:stretch>
        </p:blipFill>
        <p:spPr>
          <a:xfrm>
            <a:off x="3778301" y="1094940"/>
            <a:ext cx="1080120" cy="5214379"/>
          </a:xfrm>
          <a:prstGeom prst="rect">
            <a:avLst/>
          </a:prstGeom>
        </p:spPr>
      </p:pic>
      <p:pic>
        <p:nvPicPr>
          <p:cNvPr id="5" name="Рисунок 4"/>
          <p:cNvPicPr>
            <a:picLocks noChangeAspect="1"/>
          </p:cNvPicPr>
          <p:nvPr/>
        </p:nvPicPr>
        <p:blipFill>
          <a:blip r:embed="rId10"/>
          <a:stretch>
            <a:fillRect/>
          </a:stretch>
        </p:blipFill>
        <p:spPr>
          <a:xfrm>
            <a:off x="4088036" y="1473551"/>
            <a:ext cx="759713" cy="348225"/>
          </a:xfrm>
          <a:prstGeom prst="rect">
            <a:avLst/>
          </a:prstGeom>
        </p:spPr>
      </p:pic>
      <p:pic>
        <p:nvPicPr>
          <p:cNvPr id="22" name="Рисунок 21"/>
          <p:cNvPicPr>
            <a:picLocks noChangeAspect="1"/>
          </p:cNvPicPr>
          <p:nvPr/>
        </p:nvPicPr>
        <p:blipFill>
          <a:blip r:embed="rId10"/>
          <a:stretch>
            <a:fillRect/>
          </a:stretch>
        </p:blipFill>
        <p:spPr>
          <a:xfrm rot="5400000">
            <a:off x="2221343" y="3456187"/>
            <a:ext cx="3816429" cy="305670"/>
          </a:xfrm>
          <a:prstGeom prst="rect">
            <a:avLst/>
          </a:prstGeom>
        </p:spPr>
      </p:pic>
      <p:pic>
        <p:nvPicPr>
          <p:cNvPr id="11" name="Рисунок 10"/>
          <p:cNvPicPr>
            <a:picLocks noChangeAspect="1"/>
          </p:cNvPicPr>
          <p:nvPr/>
        </p:nvPicPr>
        <p:blipFill rotWithShape="1">
          <a:blip r:embed="rId10"/>
          <a:srcRect r="7382"/>
          <a:stretch/>
        </p:blipFill>
        <p:spPr>
          <a:xfrm>
            <a:off x="2892890" y="3043247"/>
            <a:ext cx="1190376" cy="878198"/>
          </a:xfrm>
          <a:prstGeom prst="rect">
            <a:avLst/>
          </a:prstGeom>
        </p:spPr>
      </p:pic>
      <p:pic>
        <p:nvPicPr>
          <p:cNvPr id="8" name="Рисунок 7"/>
          <p:cNvPicPr>
            <a:picLocks noChangeAspect="1"/>
          </p:cNvPicPr>
          <p:nvPr/>
        </p:nvPicPr>
        <p:blipFill>
          <a:blip r:embed="rId10"/>
          <a:stretch>
            <a:fillRect/>
          </a:stretch>
        </p:blipFill>
        <p:spPr>
          <a:xfrm>
            <a:off x="4100821" y="2296617"/>
            <a:ext cx="734144" cy="325834"/>
          </a:xfrm>
          <a:prstGeom prst="rect">
            <a:avLst/>
          </a:prstGeom>
        </p:spPr>
      </p:pic>
      <p:pic>
        <p:nvPicPr>
          <p:cNvPr id="23" name="Рисунок 22"/>
          <p:cNvPicPr>
            <a:picLocks noChangeAspect="1"/>
          </p:cNvPicPr>
          <p:nvPr/>
        </p:nvPicPr>
        <p:blipFill>
          <a:blip r:embed="rId10"/>
          <a:stretch>
            <a:fillRect/>
          </a:stretch>
        </p:blipFill>
        <p:spPr>
          <a:xfrm>
            <a:off x="4100821" y="3376315"/>
            <a:ext cx="734144" cy="325834"/>
          </a:xfrm>
          <a:prstGeom prst="rect">
            <a:avLst/>
          </a:prstGeom>
        </p:spPr>
      </p:pic>
      <p:pic>
        <p:nvPicPr>
          <p:cNvPr id="24" name="Рисунок 23"/>
          <p:cNvPicPr>
            <a:picLocks noChangeAspect="1"/>
          </p:cNvPicPr>
          <p:nvPr/>
        </p:nvPicPr>
        <p:blipFill>
          <a:blip r:embed="rId10"/>
          <a:stretch>
            <a:fillRect/>
          </a:stretch>
        </p:blipFill>
        <p:spPr>
          <a:xfrm>
            <a:off x="4100821" y="4379811"/>
            <a:ext cx="734144" cy="325834"/>
          </a:xfrm>
          <a:prstGeom prst="rect">
            <a:avLst/>
          </a:prstGeom>
        </p:spPr>
      </p:pic>
      <p:pic>
        <p:nvPicPr>
          <p:cNvPr id="25" name="Рисунок 24"/>
          <p:cNvPicPr>
            <a:picLocks noChangeAspect="1"/>
          </p:cNvPicPr>
          <p:nvPr/>
        </p:nvPicPr>
        <p:blipFill>
          <a:blip r:embed="rId10"/>
          <a:stretch>
            <a:fillRect/>
          </a:stretch>
        </p:blipFill>
        <p:spPr>
          <a:xfrm>
            <a:off x="4124277" y="5315811"/>
            <a:ext cx="734144" cy="325834"/>
          </a:xfrm>
          <a:prstGeom prst="rect">
            <a:avLst/>
          </a:prstGeom>
        </p:spPr>
      </p:pic>
      <p:pic>
        <p:nvPicPr>
          <p:cNvPr id="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04312" y="842823"/>
            <a:ext cx="2667648" cy="12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04312" y="2999091"/>
            <a:ext cx="2667648" cy="129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Рисунок 10" descr="http://liyasoap.com.ua/wp-content/uploads/2015/03/%D0%9A%D0%B0%D0%BF%D0%B8%D1%82%D0%B0%D0%BB%D1%8C%D0%BD%D0%BE%D0%B5-%D1%81%D1%82%D1%80%D0%BE%D0%B8%D1%82%D0%B5%D0%BB%D1%8C%D1%81%D1%82%D0%B2%D0%B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38612" y="5356596"/>
            <a:ext cx="2656976" cy="124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p:cNvPicPr>
            <a:picLocks noChangeAspect="1"/>
          </p:cNvPicPr>
          <p:nvPr/>
        </p:nvPicPr>
        <p:blipFill rotWithShape="1">
          <a:blip r:embed="rId14"/>
          <a:srcRect l="11610" t="15350" r="28738" b="20600"/>
          <a:stretch/>
        </p:blipFill>
        <p:spPr>
          <a:xfrm>
            <a:off x="8902104" y="4171609"/>
            <a:ext cx="2684544" cy="1233181"/>
          </a:xfrm>
          <a:prstGeom prst="rect">
            <a:avLst/>
          </a:prstGeom>
        </p:spPr>
      </p:pic>
      <p:pic>
        <p:nvPicPr>
          <p:cNvPr id="3" name="Рисунок 2"/>
          <p:cNvPicPr>
            <a:picLocks noChangeAspect="1"/>
          </p:cNvPicPr>
          <p:nvPr/>
        </p:nvPicPr>
        <p:blipFill rotWithShape="1">
          <a:blip r:embed="rId15"/>
          <a:srcRect l="12201" t="35301" r="28738" b="20600"/>
          <a:stretch/>
        </p:blipFill>
        <p:spPr>
          <a:xfrm>
            <a:off x="8904312" y="2053893"/>
            <a:ext cx="2667648" cy="1114476"/>
          </a:xfrm>
          <a:prstGeom prst="rect">
            <a:avLst/>
          </a:prstGeom>
        </p:spPr>
      </p:pic>
    </p:spTree>
    <p:extLst>
      <p:ext uri="{BB962C8B-B14F-4D97-AF65-F5344CB8AC3E}">
        <p14:creationId xmlns:p14="http://schemas.microsoft.com/office/powerpoint/2010/main" val="845752759"/>
      </p:ext>
    </p:extLst>
  </p:cSld>
  <p:clrMapOvr>
    <a:masterClrMapping/>
  </p:clrMapOvr>
  <p:transition spd="med">
    <p:cover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9557"/>
            <a:ext cx="12192000" cy="827155"/>
          </a:xfrm>
        </p:spPr>
        <p:txBody>
          <a:bodyPr/>
          <a:lstStyle/>
          <a:p>
            <a:pPr algn="ctr"/>
            <a:r>
              <a:rPr lang="ru-RU" sz="2000" b="1" dirty="0">
                <a:latin typeface="+mn-lt"/>
              </a:rPr>
              <a:t>Основные причины аварий и несчастных случаев</a:t>
            </a:r>
            <a:br>
              <a:rPr lang="ru-RU" sz="2000" b="1" dirty="0">
                <a:latin typeface="+mn-lt"/>
              </a:rPr>
            </a:br>
            <a:r>
              <a:rPr lang="ru-RU" sz="2000" b="1" dirty="0">
                <a:latin typeface="+mn-lt"/>
              </a:rPr>
              <a:t>(в соответствии с материалами расследований)</a:t>
            </a:r>
          </a:p>
        </p:txBody>
      </p:sp>
      <p:sp>
        <p:nvSpPr>
          <p:cNvPr id="7" name="Объект 6"/>
          <p:cNvSpPr>
            <a:spLocks noGrp="1"/>
          </p:cNvSpPr>
          <p:nvPr>
            <p:ph idx="1"/>
          </p:nvPr>
        </p:nvSpPr>
        <p:spPr>
          <a:xfrm>
            <a:off x="911425" y="764704"/>
            <a:ext cx="10513168" cy="5238119"/>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gn="just">
              <a:spcBef>
                <a:spcPts val="0"/>
              </a:spcBef>
              <a:spcAft>
                <a:spcPts val="0"/>
              </a:spcAft>
              <a:buNone/>
            </a:pPr>
            <a:r>
              <a:rPr lang="ru-RU" sz="2000" dirty="0">
                <a:solidFill>
                  <a:schemeClr val="tx1"/>
                </a:solidFill>
              </a:rPr>
              <a:t>– нарушение условий монтажа оборудования, в том числе при строительстве и капитальном ремонте;</a:t>
            </a:r>
          </a:p>
          <a:p>
            <a:pPr marL="0" indent="0" algn="just">
              <a:spcBef>
                <a:spcPts val="0"/>
              </a:spcBef>
              <a:spcAft>
                <a:spcPts val="0"/>
              </a:spcAft>
              <a:buNone/>
            </a:pPr>
            <a:r>
              <a:rPr lang="ru-RU" sz="2000" dirty="0">
                <a:solidFill>
                  <a:schemeClr val="tx1"/>
                </a:solidFill>
              </a:rPr>
              <a:t>– коррозионное разрушение промысловых трубопроводов при транспортировании газожидкостных нефтяных смесей;</a:t>
            </a:r>
          </a:p>
          <a:p>
            <a:pPr marL="0" indent="0" algn="just">
              <a:spcBef>
                <a:spcPts val="0"/>
              </a:spcBef>
              <a:spcAft>
                <a:spcPts val="0"/>
              </a:spcAft>
              <a:buNone/>
            </a:pPr>
            <a:r>
              <a:rPr lang="ru-RU" sz="2000" dirty="0">
                <a:solidFill>
                  <a:schemeClr val="tx1"/>
                </a:solidFill>
              </a:rPr>
              <a:t>– неприменение достаточных методов технического диагностирования при контроле технического состояния;</a:t>
            </a:r>
          </a:p>
          <a:p>
            <a:pPr marL="0" indent="0" algn="just">
              <a:spcBef>
                <a:spcPts val="0"/>
              </a:spcBef>
              <a:spcAft>
                <a:spcPts val="0"/>
              </a:spcAft>
              <a:buNone/>
            </a:pPr>
            <a:r>
              <a:rPr lang="ru-RU" sz="2000" dirty="0">
                <a:solidFill>
                  <a:schemeClr val="tx1"/>
                </a:solidFill>
              </a:rPr>
              <a:t>– отсутствие контроля за соблюдением технологического процесса;</a:t>
            </a:r>
          </a:p>
          <a:p>
            <a:pPr marL="0" indent="0" algn="just">
              <a:spcBef>
                <a:spcPts val="0"/>
              </a:spcBef>
              <a:spcAft>
                <a:spcPts val="0"/>
              </a:spcAft>
              <a:buNone/>
            </a:pPr>
            <a:r>
              <a:rPr lang="ru-RU" sz="2000" dirty="0">
                <a:solidFill>
                  <a:schemeClr val="tx1"/>
                </a:solidFill>
              </a:rPr>
              <a:t>– проведение экспертизы промышленной безопасности с нарушением установленных требований;</a:t>
            </a:r>
          </a:p>
          <a:p>
            <a:pPr marL="0" indent="0" algn="just">
              <a:spcBef>
                <a:spcPts val="0"/>
              </a:spcBef>
              <a:spcAft>
                <a:spcPts val="0"/>
              </a:spcAft>
              <a:buNone/>
            </a:pPr>
            <a:r>
              <a:rPr lang="ru-RU" sz="2000" dirty="0">
                <a:solidFill>
                  <a:schemeClr val="tx1"/>
                </a:solidFill>
              </a:rPr>
              <a:t>– несоблюдение утвержденных планов производства работ, проектов производства работ, технологических карт на всех этапах и уровнях управления;</a:t>
            </a:r>
          </a:p>
          <a:p>
            <a:pPr marL="0" indent="0" algn="just">
              <a:spcBef>
                <a:spcPts val="0"/>
              </a:spcBef>
              <a:spcAft>
                <a:spcPts val="0"/>
              </a:spcAft>
              <a:buNone/>
            </a:pPr>
            <a:r>
              <a:rPr lang="ru-RU" sz="2000" dirty="0">
                <a:solidFill>
                  <a:schemeClr val="tx1"/>
                </a:solidFill>
              </a:rPr>
              <a:t>– несоблюдение локальных нормативных и организационно-распорядительных документов;</a:t>
            </a:r>
          </a:p>
          <a:p>
            <a:pPr marL="0" indent="0" algn="just">
              <a:spcBef>
                <a:spcPts val="0"/>
              </a:spcBef>
              <a:spcAft>
                <a:spcPts val="0"/>
              </a:spcAft>
              <a:buNone/>
            </a:pPr>
            <a:r>
              <a:rPr lang="ru-RU" sz="2000" dirty="0">
                <a:solidFill>
                  <a:schemeClr val="tx1"/>
                </a:solidFill>
              </a:rPr>
              <a:t>– нарушение правил производства работ повышенной опасности;</a:t>
            </a:r>
          </a:p>
          <a:p>
            <a:pPr marL="0" indent="0" algn="just">
              <a:spcBef>
                <a:spcPts val="0"/>
              </a:spcBef>
              <a:spcAft>
                <a:spcPts val="0"/>
              </a:spcAft>
              <a:buNone/>
            </a:pPr>
            <a:r>
              <a:rPr lang="ru-RU" sz="2000" dirty="0">
                <a:solidFill>
                  <a:schemeClr val="tx1"/>
                </a:solidFill>
              </a:rPr>
              <a:t>– использование вспомогательного оборудования в неудовлетворительном или неисправном состоянии;</a:t>
            </a:r>
          </a:p>
          <a:p>
            <a:pPr marL="0" indent="0" algn="just">
              <a:spcBef>
                <a:spcPts val="0"/>
              </a:spcBef>
              <a:spcAft>
                <a:spcPts val="0"/>
              </a:spcAft>
              <a:buNone/>
            </a:pPr>
            <a:r>
              <a:rPr lang="ru-RU" sz="2000" dirty="0">
                <a:solidFill>
                  <a:schemeClr val="tx1"/>
                </a:solidFill>
              </a:rPr>
              <a:t>– нахождение третьих лиц на территории опасного производственного объекта в зоне нахождения оборудования, обладающего признаками опасности, в зоне действия опасных факторов</a:t>
            </a:r>
          </a:p>
        </p:txBody>
      </p:sp>
      <p:sp>
        <p:nvSpPr>
          <p:cNvPr id="3" name="Номер слайда 2"/>
          <p:cNvSpPr>
            <a:spLocks noGrp="1"/>
          </p:cNvSpPr>
          <p:nvPr>
            <p:ph type="sldNum" sz="quarter" idx="12"/>
          </p:nvPr>
        </p:nvSpPr>
        <p:spPr/>
        <p:txBody>
          <a:bodyPr/>
          <a:lstStyle/>
          <a:p>
            <a:pPr>
              <a:defRPr/>
            </a:pPr>
            <a:r>
              <a:rPr lang="ru-RU" dirty="0" smtClean="0"/>
              <a:t>27</a:t>
            </a:r>
            <a:endParaRPr lang="ru-RU" dirty="0"/>
          </a:p>
        </p:txBody>
      </p:sp>
      <p:sp>
        <p:nvSpPr>
          <p:cNvPr id="8"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a:solidFill>
                  <a:srgbClr val="3103F7"/>
                </a:solidFill>
                <a:latin typeface="Times New Roman" panose="02020603050405020304" pitchFamily="18" charset="0"/>
                <a:cs typeface="Times New Roman" panose="02020603050405020304" pitchFamily="18" charset="0"/>
              </a:rPr>
              <a:t>Северо-Уральское управление </a:t>
            </a:r>
            <a:r>
              <a:rPr lang="ru-RU" sz="1200" i="1" dirty="0" err="1">
                <a:solidFill>
                  <a:srgbClr val="3103F7"/>
                </a:solidFill>
                <a:latin typeface="Times New Roman" panose="02020603050405020304" pitchFamily="18" charset="0"/>
                <a:cs typeface="Times New Roman" panose="02020603050405020304" pitchFamily="18" charset="0"/>
              </a:rPr>
              <a:t>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469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1464" y="116632"/>
            <a:ext cx="10364395" cy="661792"/>
          </a:xfrm>
        </p:spPr>
        <p:txBody>
          <a:bodyPr/>
          <a:lstStyle/>
          <a:p>
            <a:pPr algn="ctr"/>
            <a:r>
              <a:rPr lang="ru-RU" sz="3600" dirty="0" smtClean="0"/>
              <a:t>Судебная практика в 2022 году</a:t>
            </a:r>
            <a:endParaRPr lang="ru-RU" sz="3600" dirty="0"/>
          </a:p>
        </p:txBody>
      </p:sp>
      <p:sp>
        <p:nvSpPr>
          <p:cNvPr id="3" name="Объект 2"/>
          <p:cNvSpPr>
            <a:spLocks noGrp="1"/>
          </p:cNvSpPr>
          <p:nvPr>
            <p:ph sz="half" idx="1"/>
          </p:nvPr>
        </p:nvSpPr>
        <p:spPr>
          <a:xfrm>
            <a:off x="959287" y="605107"/>
            <a:ext cx="10657184" cy="864096"/>
          </a:xfrm>
        </p:spPr>
        <p:txBody>
          <a:bodyPr>
            <a:normAutofit/>
          </a:bodyPr>
          <a:lstStyle/>
          <a:p>
            <a:pPr marL="0" indent="0" algn="just">
              <a:buNone/>
            </a:pPr>
            <a:r>
              <a:rPr lang="ru-RU" sz="1600" dirty="0"/>
              <a:t>В установленных законом случаях Управление активно использует судебные механизмы для привлечения правонарушителей к ответственности, а также отстаивает в судах различных инстанций свою позицию </a:t>
            </a:r>
            <a:br>
              <a:rPr lang="ru-RU" sz="1600" dirty="0"/>
            </a:br>
            <a:r>
              <a:rPr lang="ru-RU" sz="1600" dirty="0" smtClean="0"/>
              <a:t>по </a:t>
            </a:r>
            <a:r>
              <a:rPr lang="ru-RU" sz="1600" dirty="0"/>
              <a:t>делам об административных правонарушениях, совершенных подконтрольными лицами</a:t>
            </a:r>
            <a:r>
              <a:rPr lang="ru-RU" sz="1600" dirty="0" smtClean="0"/>
              <a:t>.</a:t>
            </a:r>
          </a:p>
          <a:p>
            <a:pPr algn="ctr"/>
            <a:endParaRPr lang="ru-RU" sz="1600" dirty="0"/>
          </a:p>
        </p:txBody>
      </p:sp>
      <p:sp>
        <p:nvSpPr>
          <p:cNvPr id="5" name="Номер слайда 4"/>
          <p:cNvSpPr>
            <a:spLocks noGrp="1"/>
          </p:cNvSpPr>
          <p:nvPr>
            <p:ph type="sldNum" sz="quarter" idx="12"/>
          </p:nvPr>
        </p:nvSpPr>
        <p:spPr/>
        <p:txBody>
          <a:bodyPr/>
          <a:lstStyle/>
          <a:p>
            <a:pPr>
              <a:defRPr/>
            </a:pPr>
            <a:r>
              <a:rPr lang="ru-RU" dirty="0" smtClean="0"/>
              <a:t>30</a:t>
            </a:r>
            <a:endParaRPr lang="ru-RU" dirty="0"/>
          </a:p>
        </p:txBody>
      </p:sp>
      <p:sp>
        <p:nvSpPr>
          <p:cNvPr id="7"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974804713"/>
              </p:ext>
            </p:extLst>
          </p:nvPr>
        </p:nvGraphicFramePr>
        <p:xfrm>
          <a:off x="798037" y="1339709"/>
          <a:ext cx="10855049" cy="5437036"/>
        </p:xfrm>
        <a:graphic>
          <a:graphicData uri="http://schemas.openxmlformats.org/drawingml/2006/table">
            <a:tbl>
              <a:tblPr firstRow="1" firstCol="1" bandRow="1"/>
              <a:tblGrid>
                <a:gridCol w="1835311"/>
                <a:gridCol w="1008112"/>
                <a:gridCol w="1584176"/>
                <a:gridCol w="1080120"/>
                <a:gridCol w="1224136"/>
                <a:gridCol w="1584176"/>
                <a:gridCol w="1387018"/>
                <a:gridCol w="1152000"/>
              </a:tblGrid>
              <a:tr h="221529">
                <a:tc rowSpan="2">
                  <a:txBody>
                    <a:bodyPr/>
                    <a:lstStyle/>
                    <a:p>
                      <a:pPr algn="l">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Квартал года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15" marR="4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Всего дел</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15" marR="4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1200" b="1" dirty="0">
                          <a:effectLst/>
                          <a:latin typeface="Times New Roman" panose="02020603050405020304" pitchFamily="18" charset="0"/>
                          <a:ea typeface="Calibri" panose="020F0502020204030204" pitchFamily="34" charset="0"/>
                          <a:cs typeface="Aharoni" panose="02010803020104030203" pitchFamily="2" charset="-79"/>
                        </a:rPr>
                        <a:t>Дела в арбитражных судах</a:t>
                      </a:r>
                      <a:endParaRPr lang="ru-RU" sz="1200" dirty="0">
                        <a:effectLst/>
                        <a:latin typeface="Calibri" panose="020F0502020204030204" pitchFamily="34" charset="0"/>
                        <a:ea typeface="Times New Roman" panose="02020603050405020304" pitchFamily="18" charset="0"/>
                        <a:cs typeface="Aharoni" panose="02010803020104030203" pitchFamily="2" charset="-79"/>
                      </a:endParaRPr>
                    </a:p>
                  </a:txBody>
                  <a:tcPr marL="48615" marR="4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b="1" dirty="0">
                          <a:effectLst/>
                          <a:latin typeface="Times New Roman" panose="02020603050405020304" pitchFamily="18" charset="0"/>
                          <a:ea typeface="Calibri" panose="020F0502020204030204" pitchFamily="34" charset="0"/>
                          <a:cs typeface="Aharoni" panose="02010803020104030203" pitchFamily="2" charset="-79"/>
                        </a:rPr>
                        <a:t>Дела в судах общей юрисдикции</a:t>
                      </a:r>
                      <a:endParaRPr lang="ru-RU" sz="1200" dirty="0">
                        <a:effectLst/>
                        <a:latin typeface="Calibri" panose="020F0502020204030204" pitchFamily="34" charset="0"/>
                        <a:ea typeface="Times New Roman" panose="02020603050405020304" pitchFamily="18" charset="0"/>
                        <a:cs typeface="Aharoni" panose="02010803020104030203" pitchFamily="2" charset="-79"/>
                      </a:endParaRPr>
                    </a:p>
                  </a:txBody>
                  <a:tcPr marL="48615" marR="4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714079">
                <a:tc vMerge="1">
                  <a:txBody>
                    <a:bodyPr/>
                    <a:lstStyle/>
                    <a:p>
                      <a:pPr algn="ctr">
                        <a:lnSpc>
                          <a:spcPct val="115000"/>
                        </a:lnSpc>
                        <a:spcAft>
                          <a:spcPts val="0"/>
                        </a:spcAft>
                      </a:pPr>
                      <a:endParaRPr lang="ru-RU" sz="1200" dirty="0">
                        <a:effectLst/>
                        <a:latin typeface="Calibri" panose="020F0502020204030204" pitchFamily="34" charset="0"/>
                        <a:ea typeface="Times New Roman" panose="02020603050405020304" pitchFamily="18" charset="0"/>
                        <a:cs typeface="Aharoni" panose="02010803020104030203" pitchFamily="2" charset="-79"/>
                      </a:endParaRPr>
                    </a:p>
                  </a:txBody>
                  <a:tcPr marL="48615" marR="48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200" dirty="0">
                        <a:effectLst/>
                        <a:latin typeface="Calibri" panose="020F0502020204030204" pitchFamily="34" charset="0"/>
                        <a:ea typeface="Times New Roman" panose="02020603050405020304" pitchFamily="18" charset="0"/>
                        <a:cs typeface="Aharoni" panose="02010803020104030203" pitchFamily="2" charset="-79"/>
                      </a:endParaRPr>
                    </a:p>
                  </a:txBody>
                  <a:tcPr marL="48615" marR="48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Всего дел в арбитражных судах</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15" marR="48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Выиграно дел</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15" marR="48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Проиграно дел</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15" marR="48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Всего дел в судах общей юрисдикции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15" marR="48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Выиграно дел</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15" marR="48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Проиграно дел</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15" marR="48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858">
                <a:tc>
                  <a:txBody>
                    <a:bodyPr/>
                    <a:lstStyle/>
                    <a:p>
                      <a:pPr algn="ctr">
                        <a:lnSpc>
                          <a:spcPct val="115000"/>
                        </a:lnSpc>
                        <a:spcAft>
                          <a:spcPts val="1000"/>
                        </a:spcAft>
                      </a:pP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I Квартал 2021 года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46</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ru-RU" sz="1200" b="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ru-RU" sz="1200" b="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ru-RU" sz="1200" b="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858">
                <a:tc>
                  <a:txBody>
                    <a:bodyPr/>
                    <a:lstStyle/>
                    <a:p>
                      <a:pPr algn="ctr">
                        <a:lnSpc>
                          <a:spcPct val="115000"/>
                        </a:lnSpc>
                        <a:spcAft>
                          <a:spcPts val="0"/>
                        </a:spcAft>
                      </a:pPr>
                      <a:r>
                        <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rPr>
                        <a:t>II </a:t>
                      </a: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квартал 2021 года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57</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15858">
                <a:tc>
                  <a:txBody>
                    <a:bodyPr/>
                    <a:lstStyle/>
                    <a:p>
                      <a:pPr marL="0" algn="ctr" defTabSz="914400" rtl="0" eaLnBrk="1" fontAlgn="ctr" latinLnBrk="0" hangingPunct="1">
                        <a:lnSpc>
                          <a:spcPct val="115000"/>
                        </a:lnSpc>
                        <a:spcAft>
                          <a:spcPts val="0"/>
                        </a:spcAft>
                      </a:pPr>
                      <a:r>
                        <a:rPr lang="en-US" sz="14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III </a:t>
                      </a:r>
                      <a:r>
                        <a:rPr lang="ru-RU" sz="14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квартал 2021 года</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93</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82</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15858">
                <a:tc>
                  <a:txBody>
                    <a:bodyPr/>
                    <a:lstStyle/>
                    <a:p>
                      <a:pPr marL="0" algn="ctr" defTabSz="914400" rtl="0" eaLnBrk="1" fontAlgn="ctr" latinLnBrk="0" hangingPunct="1">
                        <a:lnSpc>
                          <a:spcPct val="115000"/>
                        </a:lnSpc>
                        <a:spcAft>
                          <a:spcPts val="0"/>
                        </a:spcAft>
                      </a:pPr>
                      <a:r>
                        <a:rPr lang="en-US" sz="1400" b="0"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IV </a:t>
                      </a:r>
                      <a:r>
                        <a:rPr lang="ru-RU" sz="1400" b="0"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квартал 2021 года</a:t>
                      </a:r>
                      <a:endParaRPr lang="ru-RU" sz="14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6000"/>
                        </a:lnSpc>
                        <a:spcAft>
                          <a:spcPts val="1000"/>
                        </a:spcAft>
                      </a:pP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6000"/>
                        </a:lnSpc>
                        <a:spcAft>
                          <a:spcPts val="1000"/>
                        </a:spcAft>
                      </a:pP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6000"/>
                        </a:lnSpc>
                        <a:spcAft>
                          <a:spcPts val="1000"/>
                        </a:spcAft>
                      </a:pPr>
                      <a:r>
                        <a:rPr lang="en-U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6000"/>
                        </a:lnSpc>
                        <a:spcAft>
                          <a:spcPts val="1000"/>
                        </a:spcAft>
                      </a:pPr>
                      <a:r>
                        <a:rPr lang="en-U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6000"/>
                        </a:lnSpc>
                        <a:spcAft>
                          <a:spcPts val="1000"/>
                        </a:spcAft>
                      </a:pPr>
                      <a:r>
                        <a:rPr lang="en-U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6000"/>
                        </a:lnSpc>
                        <a:spcAft>
                          <a:spcPts val="1000"/>
                        </a:spcAft>
                      </a:pPr>
                      <a:r>
                        <a:rPr lang="en-U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6000"/>
                        </a:lnSpc>
                        <a:spcAft>
                          <a:spcPts val="1000"/>
                        </a:spcAft>
                      </a:pP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15858">
                <a:tc>
                  <a:txBody>
                    <a:bodyPr/>
                    <a:lstStyle/>
                    <a:p>
                      <a:pPr marL="0" marR="0" lvl="0" indent="0" algn="ctr" defTabSz="914400" rtl="0" eaLnBrk="1" fontAlgn="ctr" latinLnBrk="0" hangingPunct="1">
                        <a:lnSpc>
                          <a:spcPct val="115000"/>
                        </a:lnSpc>
                        <a:spcBef>
                          <a:spcPts val="0"/>
                        </a:spcBef>
                        <a:spcAft>
                          <a:spcPts val="0"/>
                        </a:spcAft>
                        <a:buClrTx/>
                        <a:buSzTx/>
                        <a:buFontTx/>
                        <a:buNone/>
                        <a:tabLst/>
                        <a:defRPr/>
                      </a:pPr>
                      <a:r>
                        <a:rPr lang="ru-RU" sz="1400" b="0"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Всего за 2021 год </a:t>
                      </a:r>
                    </a:p>
                  </a:txBody>
                  <a:tcPr marL="48615" marR="48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lnSpc>
                          <a:spcPct val="106000"/>
                        </a:lnSpc>
                        <a:spcAft>
                          <a:spcPts val="100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259</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lnSpc>
                          <a:spcPct val="106000"/>
                        </a:lnSpc>
                        <a:spcAft>
                          <a:spcPts val="10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lnSpc>
                          <a:spcPct val="106000"/>
                        </a:lnSpc>
                        <a:spcAft>
                          <a:spcPts val="10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lnSpc>
                          <a:spcPct val="106000"/>
                        </a:lnSpc>
                        <a:spcAft>
                          <a:spcPts val="100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lnSpc>
                          <a:spcPct val="106000"/>
                        </a:lnSpc>
                        <a:spcAft>
                          <a:spcPts val="100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197</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lnSpc>
                          <a:spcPct val="106000"/>
                        </a:lnSpc>
                        <a:spcAft>
                          <a:spcPts val="100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135</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lnSpc>
                          <a:spcPct val="106000"/>
                        </a:lnSpc>
                        <a:spcAft>
                          <a:spcPts val="10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15858">
                <a:tc>
                  <a:txBody>
                    <a:bodyPr/>
                    <a:lstStyle/>
                    <a:p>
                      <a:pPr algn="ctr">
                        <a:lnSpc>
                          <a:spcPct val="115000"/>
                        </a:lnSpc>
                        <a:spcAft>
                          <a:spcPts val="1000"/>
                        </a:spcAft>
                      </a:pPr>
                      <a:r>
                        <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rPr>
                        <a:t>I </a:t>
                      </a: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Квартал 2022 года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62</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ru-RU" sz="1200" b="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ru-RU" sz="1200" b="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15858">
                <a:tc>
                  <a:txBody>
                    <a:bodyPr/>
                    <a:lstStyle/>
                    <a:p>
                      <a:pPr algn="ctr">
                        <a:lnSpc>
                          <a:spcPct val="115000"/>
                        </a:lnSpc>
                        <a:spcAft>
                          <a:spcPts val="1000"/>
                        </a:spcAft>
                      </a:pPr>
                      <a:r>
                        <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rPr>
                        <a:t>II </a:t>
                      </a: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квартал 2022 года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858">
                <a:tc>
                  <a:txBody>
                    <a:bodyPr/>
                    <a:lstStyle/>
                    <a:p>
                      <a:pPr marL="0" algn="ctr" defTabSz="914400" rtl="0" eaLnBrk="1" fontAlgn="ctr" latinLnBrk="0" hangingPunct="1">
                        <a:lnSpc>
                          <a:spcPct val="115000"/>
                        </a:lnSpc>
                        <a:spcAft>
                          <a:spcPts val="0"/>
                        </a:spcAft>
                      </a:pPr>
                      <a:r>
                        <a:rPr lang="en-US" sz="14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III </a:t>
                      </a:r>
                      <a:r>
                        <a:rPr lang="ru-RU" sz="14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квартал 2022 года</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lnSpc>
                          <a:spcPct val="115000"/>
                        </a:lnSpc>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lnSpc>
                          <a:spcPct val="115000"/>
                        </a:lnSpc>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lnSpc>
                          <a:spcPct val="115000"/>
                        </a:lnSpc>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lnSpc>
                          <a:spcPct val="115000"/>
                        </a:lnSpc>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lnSpc>
                          <a:spcPct val="115000"/>
                        </a:lnSpc>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lnSpc>
                          <a:spcPct val="115000"/>
                        </a:lnSpc>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lnSpc>
                          <a:spcPct val="115000"/>
                        </a:lnSpc>
                        <a:spcAft>
                          <a:spcPts val="0"/>
                        </a:spcAft>
                      </a:pPr>
                      <a:r>
                        <a:rPr lang="ru-RU" sz="1200" b="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858">
                <a:tc>
                  <a:txBody>
                    <a:bodyPr/>
                    <a:lstStyle/>
                    <a:p>
                      <a:pPr marL="0" marR="0" lvl="0" indent="0" algn="ctr" defTabSz="914400" rtl="0" eaLnBrk="1" fontAlgn="ctr" latinLnBrk="0" hangingPunct="1">
                        <a:lnSpc>
                          <a:spcPct val="115000"/>
                        </a:lnSpc>
                        <a:spcBef>
                          <a:spcPts val="0"/>
                        </a:spcBef>
                        <a:spcAft>
                          <a:spcPts val="0"/>
                        </a:spcAft>
                        <a:buClrTx/>
                        <a:buSzTx/>
                        <a:buFontTx/>
                        <a:buNone/>
                        <a:tabLst/>
                        <a:defRPr/>
                      </a:pPr>
                      <a:r>
                        <a:rPr lang="en-US" sz="1400" b="0"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IV </a:t>
                      </a:r>
                      <a:r>
                        <a:rPr lang="ru-RU" sz="1400" b="0"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квартал 2022 года</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en-U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en-U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en-U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en-U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en-U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858">
                <a:tc>
                  <a:txBody>
                    <a:bodyPr/>
                    <a:lstStyle/>
                    <a:p>
                      <a:pPr marL="0" marR="0" lvl="0" indent="0" algn="ctr" defTabSz="914400" rtl="0" eaLnBrk="1" fontAlgn="ctr" latinLnBrk="0" hangingPunct="1">
                        <a:lnSpc>
                          <a:spcPct val="115000"/>
                        </a:lnSpc>
                        <a:spcBef>
                          <a:spcPts val="0"/>
                        </a:spcBef>
                        <a:spcAft>
                          <a:spcPts val="0"/>
                        </a:spcAft>
                        <a:buClrTx/>
                        <a:buSzTx/>
                        <a:buFontTx/>
                        <a:buNone/>
                        <a:tabLst/>
                        <a:defRPr/>
                      </a:pPr>
                      <a:r>
                        <a:rPr lang="ru-RU" sz="1600" b="1"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Всего за 2022 год</a:t>
                      </a:r>
                    </a:p>
                  </a:txBody>
                  <a:tcPr marL="48615" marR="48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lnSpc>
                          <a:spcPct val="106000"/>
                        </a:lnSpc>
                        <a:spcAft>
                          <a:spcPts val="10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144</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lnSpc>
                          <a:spcPct val="106000"/>
                        </a:lnSpc>
                        <a:spcAft>
                          <a:spcPts val="100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67</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lnSpc>
                          <a:spcPct val="106000"/>
                        </a:lnSpc>
                        <a:spcAft>
                          <a:spcPts val="100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lnSpc>
                          <a:spcPct val="106000"/>
                        </a:lnSpc>
                        <a:spcAft>
                          <a:spcPts val="100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lnSpc>
                          <a:spcPct val="106000"/>
                        </a:lnSpc>
                        <a:spcAft>
                          <a:spcPts val="100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77</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lnSpc>
                          <a:spcPct val="106000"/>
                        </a:lnSpc>
                        <a:spcAft>
                          <a:spcPts val="100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44</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lnSpc>
                          <a:spcPct val="106000"/>
                        </a:lnSpc>
                        <a:spcAft>
                          <a:spcPts val="10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340456">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i="1" kern="1200" dirty="0" smtClean="0">
                          <a:solidFill>
                            <a:schemeClr val="tx1"/>
                          </a:solidFill>
                          <a:effectLst/>
                          <a:latin typeface="+mn-lt"/>
                          <a:ea typeface="+mn-ea"/>
                          <a:cs typeface="+mn-cs"/>
                        </a:rPr>
                        <a:t>За 2022 года в арбитражных судах находилось 67 дел, из которых 78% (52 дела) Управлением были выиграны, а 22% (15 дел) проиграно. За аналогичный период 2021 года с участием Северо-Уральского управления Ростехнадзора в арбитражных судах было рассмотрено 62 дел, из которых 74% (46 дел) Управлением были выиграны, а 26% (16 дел) проиграно.</a:t>
                      </a:r>
                      <a:endParaRPr lang="ru-RU" sz="1800" dirty="0">
                        <a:effectLst/>
                        <a:latin typeface="Calibri" panose="020F0502020204030204" pitchFamily="34" charset="0"/>
                        <a:ea typeface="Times New Roman" panose="02020603050405020304" pitchFamily="18" charset="0"/>
                        <a:cs typeface="Aharoni" panose="02010803020104030203" pitchFamily="2" charset="-79"/>
                      </a:endParaRPr>
                    </a:p>
                  </a:txBody>
                  <a:tcPr marL="48615" marR="4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600888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22</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sz="quarter" idx="1"/>
            <p:extLst/>
          </p:nvPr>
        </p:nvGraphicFramePr>
        <p:xfrm>
          <a:off x="479376" y="260648"/>
          <a:ext cx="11377264" cy="6149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2839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nvPr>
        </p:nvGraphicFramePr>
        <p:xfrm>
          <a:off x="479376" y="260648"/>
          <a:ext cx="1157434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23</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1430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nvPr>
        </p:nvGraphicFramePr>
        <p:xfrm>
          <a:off x="551384" y="116632"/>
          <a:ext cx="11377264" cy="6550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24</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1368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nvPr>
        </p:nvGraphicFramePr>
        <p:xfrm>
          <a:off x="804306" y="260648"/>
          <a:ext cx="11124342"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25</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980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nvPr>
        </p:nvGraphicFramePr>
        <p:xfrm>
          <a:off x="407368" y="260648"/>
          <a:ext cx="11521280"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26</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796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nvPr>
        </p:nvGraphicFramePr>
        <p:xfrm>
          <a:off x="479376" y="260648"/>
          <a:ext cx="11449272" cy="5949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27</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24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nvPr>
        </p:nvGraphicFramePr>
        <p:xfrm>
          <a:off x="804306" y="332656"/>
          <a:ext cx="11124342"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28</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94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nvPr>
        </p:nvGraphicFramePr>
        <p:xfrm>
          <a:off x="804306" y="332656"/>
          <a:ext cx="11124342"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29</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165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0" y="-23814"/>
            <a:ext cx="7115198" cy="6881814"/>
          </a:xfrm>
          <a:prstGeom prst="rect">
            <a:avLst/>
          </a:prstGeom>
        </p:spPr>
      </p:pic>
      <p:pic>
        <p:nvPicPr>
          <p:cNvPr id="11" name="Рисунок 10"/>
          <p:cNvPicPr>
            <a:picLocks noChangeAspect="1"/>
          </p:cNvPicPr>
          <p:nvPr/>
        </p:nvPicPr>
        <p:blipFill rotWithShape="1">
          <a:blip r:embed="rId4"/>
          <a:srcRect r="8255"/>
          <a:stretch/>
        </p:blipFill>
        <p:spPr>
          <a:xfrm>
            <a:off x="6485497" y="-23814"/>
            <a:ext cx="5688632" cy="6398302"/>
          </a:xfrm>
          <a:prstGeom prst="rect">
            <a:avLst/>
          </a:prstGeom>
        </p:spPr>
      </p:pic>
      <p:pic>
        <p:nvPicPr>
          <p:cNvPr id="12" name="Рисунок 11"/>
          <p:cNvPicPr>
            <a:picLocks noChangeAspect="1"/>
          </p:cNvPicPr>
          <p:nvPr/>
        </p:nvPicPr>
        <p:blipFill>
          <a:blip r:embed="rId5"/>
          <a:stretch>
            <a:fillRect/>
          </a:stretch>
        </p:blipFill>
        <p:spPr>
          <a:xfrm>
            <a:off x="6490481" y="6093297"/>
            <a:ext cx="5619750" cy="761276"/>
          </a:xfrm>
          <a:prstGeom prst="rect">
            <a:avLst/>
          </a:prstGeom>
        </p:spPr>
      </p:pic>
      <p:sp>
        <p:nvSpPr>
          <p:cNvPr id="8" name="Нижний колонтитул 3"/>
          <p:cNvSpPr txBox="1">
            <a:spLocks/>
          </p:cNvSpPr>
          <p:nvPr/>
        </p:nvSpPr>
        <p:spPr>
          <a:xfrm>
            <a:off x="9021707"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
        <p:nvSpPr>
          <p:cNvPr id="23" name="Заголовок 1"/>
          <p:cNvSpPr>
            <a:spLocks noGrp="1"/>
          </p:cNvSpPr>
          <p:nvPr>
            <p:ph type="title"/>
          </p:nvPr>
        </p:nvSpPr>
        <p:spPr>
          <a:xfrm>
            <a:off x="102820" y="339351"/>
            <a:ext cx="3253288" cy="919991"/>
          </a:xfrm>
        </p:spPr>
        <p:txBody>
          <a:bodyPr/>
          <a:lstStyle/>
          <a:p>
            <a:r>
              <a:rPr lang="ru-RU" sz="1400" b="1" dirty="0">
                <a:solidFill>
                  <a:srgbClr val="660066"/>
                </a:solidFill>
              </a:rPr>
              <a:t>Площадь Тюменской области </a:t>
            </a:r>
            <a:br>
              <a:rPr lang="ru-RU" sz="1400" b="1" dirty="0">
                <a:solidFill>
                  <a:srgbClr val="660066"/>
                </a:solidFill>
              </a:rPr>
            </a:br>
            <a:r>
              <a:rPr lang="ru-RU" sz="1400" b="1" dirty="0">
                <a:solidFill>
                  <a:srgbClr val="660066"/>
                </a:solidFill>
              </a:rPr>
              <a:t>с ХМАО-Югра и ЯНАО – </a:t>
            </a:r>
            <a:br>
              <a:rPr lang="ru-RU" sz="1400" b="1" dirty="0">
                <a:solidFill>
                  <a:srgbClr val="660066"/>
                </a:solidFill>
              </a:rPr>
            </a:br>
            <a:r>
              <a:rPr lang="ru-RU" sz="1800" b="1" dirty="0">
                <a:solidFill>
                  <a:srgbClr val="660066"/>
                </a:solidFill>
              </a:rPr>
              <a:t>1,5 млн. км</a:t>
            </a:r>
            <a:r>
              <a:rPr lang="ru-RU" sz="1800" b="1" baseline="30000" dirty="0">
                <a:solidFill>
                  <a:srgbClr val="660066"/>
                </a:solidFill>
              </a:rPr>
              <a:t>2</a:t>
            </a:r>
            <a:endParaRPr lang="ru-RU" sz="1800" b="1" dirty="0">
              <a:solidFill>
                <a:srgbClr val="660066"/>
              </a:solidFill>
            </a:endParaRPr>
          </a:p>
        </p:txBody>
      </p:sp>
      <p:cxnSp>
        <p:nvCxnSpPr>
          <p:cNvPr id="6" name="Прямая соединительная линия 5"/>
          <p:cNvCxnSpPr/>
          <p:nvPr/>
        </p:nvCxnSpPr>
        <p:spPr>
          <a:xfrm flipV="1">
            <a:off x="4439816" y="1340768"/>
            <a:ext cx="288032"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4727848" y="1340768"/>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H="1" flipV="1">
            <a:off x="499706" y="2079144"/>
            <a:ext cx="555734" cy="1709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499705" y="2094022"/>
            <a:ext cx="12758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2538401" y="5661248"/>
            <a:ext cx="821295" cy="812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3356108" y="6456417"/>
            <a:ext cx="1568980" cy="35035"/>
          </a:xfrm>
          <a:prstGeom prst="line">
            <a:avLst/>
          </a:prstGeom>
        </p:spPr>
        <p:style>
          <a:lnRef idx="1">
            <a:schemeClr val="accent1"/>
          </a:lnRef>
          <a:fillRef idx="0">
            <a:schemeClr val="accent1"/>
          </a:fillRef>
          <a:effectRef idx="0">
            <a:schemeClr val="accent1"/>
          </a:effectRef>
          <a:fontRef idx="minor">
            <a:schemeClr val="tx1"/>
          </a:fontRef>
        </p:style>
      </p:cxnSp>
      <p:sp>
        <p:nvSpPr>
          <p:cNvPr id="25" name="Заголовок 1"/>
          <p:cNvSpPr txBox="1">
            <a:spLocks/>
          </p:cNvSpPr>
          <p:nvPr/>
        </p:nvSpPr>
        <p:spPr bwMode="auto">
          <a:xfrm>
            <a:off x="4549531" y="776526"/>
            <a:ext cx="1525782" cy="64554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a:lstStyle>
          <a:p>
            <a:r>
              <a:rPr lang="ru-RU" sz="1400" b="1" dirty="0">
                <a:solidFill>
                  <a:srgbClr val="660066"/>
                </a:solidFill>
              </a:rPr>
              <a:t>Площадь ЯНАО – </a:t>
            </a:r>
            <a:br>
              <a:rPr lang="ru-RU" sz="1400" b="1" dirty="0">
                <a:solidFill>
                  <a:srgbClr val="660066"/>
                </a:solidFill>
              </a:rPr>
            </a:br>
            <a:r>
              <a:rPr lang="ru-RU" sz="1800" b="1" dirty="0">
                <a:solidFill>
                  <a:srgbClr val="660066"/>
                </a:solidFill>
              </a:rPr>
              <a:t>769 </a:t>
            </a:r>
            <a:r>
              <a:rPr lang="ru-RU" sz="1800" b="1" dirty="0" err="1">
                <a:solidFill>
                  <a:srgbClr val="660066"/>
                </a:solidFill>
              </a:rPr>
              <a:t>тыс</a:t>
            </a:r>
            <a:r>
              <a:rPr lang="ru-RU" sz="1800" b="1" dirty="0">
                <a:solidFill>
                  <a:srgbClr val="660066"/>
                </a:solidFill>
              </a:rPr>
              <a:t> км</a:t>
            </a:r>
            <a:r>
              <a:rPr lang="ru-RU" sz="1800" b="1" baseline="30000" dirty="0">
                <a:solidFill>
                  <a:srgbClr val="660066"/>
                </a:solidFill>
              </a:rPr>
              <a:t>2</a:t>
            </a:r>
            <a:endParaRPr lang="ru-RU" sz="1800" b="1" dirty="0">
              <a:solidFill>
                <a:srgbClr val="660066"/>
              </a:solidFill>
            </a:endParaRPr>
          </a:p>
        </p:txBody>
      </p:sp>
      <p:sp>
        <p:nvSpPr>
          <p:cNvPr id="26" name="Заголовок 1"/>
          <p:cNvSpPr txBox="1">
            <a:spLocks/>
          </p:cNvSpPr>
          <p:nvPr/>
        </p:nvSpPr>
        <p:spPr bwMode="auto">
          <a:xfrm>
            <a:off x="374720" y="1555605"/>
            <a:ext cx="1832847" cy="64554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a:lstStyle>
          <a:p>
            <a:r>
              <a:rPr lang="ru-RU" sz="1400" b="1" dirty="0">
                <a:solidFill>
                  <a:srgbClr val="660066"/>
                </a:solidFill>
              </a:rPr>
              <a:t>Площадь </a:t>
            </a:r>
            <a:r>
              <a:rPr lang="ru-RU" sz="1400" b="1" dirty="0" err="1">
                <a:solidFill>
                  <a:srgbClr val="660066"/>
                </a:solidFill>
              </a:rPr>
              <a:t>Хмао</a:t>
            </a:r>
            <a:r>
              <a:rPr lang="ru-RU" sz="1400" b="1" dirty="0">
                <a:solidFill>
                  <a:srgbClr val="660066"/>
                </a:solidFill>
              </a:rPr>
              <a:t>-Югра – </a:t>
            </a:r>
            <a:r>
              <a:rPr lang="ru-RU" sz="1800" b="1" dirty="0">
                <a:solidFill>
                  <a:srgbClr val="660066"/>
                </a:solidFill>
              </a:rPr>
              <a:t>535 </a:t>
            </a:r>
            <a:r>
              <a:rPr lang="ru-RU" sz="1800" b="1" dirty="0" err="1">
                <a:solidFill>
                  <a:srgbClr val="660066"/>
                </a:solidFill>
              </a:rPr>
              <a:t>тыс</a:t>
            </a:r>
            <a:r>
              <a:rPr lang="ru-RU" sz="1800" b="1" dirty="0">
                <a:solidFill>
                  <a:srgbClr val="660066"/>
                </a:solidFill>
              </a:rPr>
              <a:t> км</a:t>
            </a:r>
            <a:r>
              <a:rPr lang="ru-RU" sz="1800" b="1" baseline="30000" dirty="0">
                <a:solidFill>
                  <a:srgbClr val="660066"/>
                </a:solidFill>
              </a:rPr>
              <a:t>2</a:t>
            </a:r>
            <a:endParaRPr lang="ru-RU" sz="1800" b="1" dirty="0">
              <a:solidFill>
                <a:srgbClr val="660066"/>
              </a:solidFill>
            </a:endParaRPr>
          </a:p>
        </p:txBody>
      </p:sp>
      <p:sp>
        <p:nvSpPr>
          <p:cNvPr id="27" name="Заголовок 1"/>
          <p:cNvSpPr txBox="1">
            <a:spLocks/>
          </p:cNvSpPr>
          <p:nvPr/>
        </p:nvSpPr>
        <p:spPr bwMode="auto">
          <a:xfrm>
            <a:off x="3252857" y="5930339"/>
            <a:ext cx="2339087" cy="64554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a:lstStyle>
          <a:p>
            <a:r>
              <a:rPr lang="ru-RU" sz="1400" b="1" dirty="0">
                <a:solidFill>
                  <a:srgbClr val="660066"/>
                </a:solidFill>
              </a:rPr>
              <a:t>Площадь юга Тюменской область – </a:t>
            </a:r>
            <a:r>
              <a:rPr lang="ru-RU" sz="1800" b="1" dirty="0">
                <a:solidFill>
                  <a:srgbClr val="660066"/>
                </a:solidFill>
              </a:rPr>
              <a:t>160 </a:t>
            </a:r>
            <a:r>
              <a:rPr lang="ru-RU" sz="1800" b="1" dirty="0" err="1">
                <a:solidFill>
                  <a:srgbClr val="660066"/>
                </a:solidFill>
              </a:rPr>
              <a:t>тыс</a:t>
            </a:r>
            <a:r>
              <a:rPr lang="ru-RU" sz="1800" b="1" dirty="0">
                <a:solidFill>
                  <a:srgbClr val="660066"/>
                </a:solidFill>
              </a:rPr>
              <a:t> км</a:t>
            </a:r>
            <a:r>
              <a:rPr lang="ru-RU" sz="1800" b="1" baseline="30000" dirty="0">
                <a:solidFill>
                  <a:srgbClr val="660066"/>
                </a:solidFill>
              </a:rPr>
              <a:t>2</a:t>
            </a:r>
            <a:endParaRPr lang="ru-RU" sz="2400" b="1" dirty="0">
              <a:solidFill>
                <a:srgbClr val="660066"/>
              </a:solidFill>
            </a:endParaRPr>
          </a:p>
        </p:txBody>
      </p:sp>
      <p:pic>
        <p:nvPicPr>
          <p:cNvPr id="2" name="Рисунок 1"/>
          <p:cNvPicPr>
            <a:picLocks noChangeAspect="1"/>
          </p:cNvPicPr>
          <p:nvPr/>
        </p:nvPicPr>
        <p:blipFill>
          <a:blip r:embed="rId6"/>
          <a:stretch>
            <a:fillRect/>
          </a:stretch>
        </p:blipFill>
        <p:spPr>
          <a:xfrm>
            <a:off x="6647383" y="548680"/>
            <a:ext cx="3867150" cy="3829050"/>
          </a:xfrm>
          <a:prstGeom prst="rect">
            <a:avLst/>
          </a:prstGeom>
        </p:spPr>
      </p:pic>
      <p:pic>
        <p:nvPicPr>
          <p:cNvPr id="3" name="Рисунок 2"/>
          <p:cNvPicPr>
            <a:picLocks noChangeAspect="1"/>
          </p:cNvPicPr>
          <p:nvPr/>
        </p:nvPicPr>
        <p:blipFill>
          <a:blip r:embed="rId7"/>
          <a:stretch>
            <a:fillRect/>
          </a:stretch>
        </p:blipFill>
        <p:spPr>
          <a:xfrm>
            <a:off x="6489085" y="488068"/>
            <a:ext cx="5425656" cy="5367392"/>
          </a:xfrm>
          <a:prstGeom prst="rect">
            <a:avLst/>
          </a:prstGeom>
        </p:spPr>
      </p:pic>
    </p:spTree>
    <p:extLst>
      <p:ext uri="{BB962C8B-B14F-4D97-AF65-F5344CB8AC3E}">
        <p14:creationId xmlns:p14="http://schemas.microsoft.com/office/powerpoint/2010/main" val="1202888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nvPr>
        </p:nvGraphicFramePr>
        <p:xfrm>
          <a:off x="335360" y="332656"/>
          <a:ext cx="11593288"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30</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746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ext uri="{D42A27DB-BD31-4B8C-83A1-F6EECF244321}">
                <p14:modId xmlns:p14="http://schemas.microsoft.com/office/powerpoint/2010/main" val="3153508295"/>
              </p:ext>
            </p:extLst>
          </p:nvPr>
        </p:nvGraphicFramePr>
        <p:xfrm>
          <a:off x="407368" y="332656"/>
          <a:ext cx="11521280"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31</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4717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8043" y="-25872"/>
            <a:ext cx="10566228" cy="1143000"/>
          </a:xfrm>
        </p:spPr>
        <p:txBody>
          <a:bodyPr/>
          <a:lstStyle/>
          <a:p>
            <a:r>
              <a:rPr lang="ru-RU" sz="2800" dirty="0"/>
              <a:t>О разъяснении неоднозначных или неясных для подконтрольных лиц обязательных </a:t>
            </a:r>
            <a:r>
              <a:rPr lang="ru-RU" sz="2800" dirty="0" smtClean="0"/>
              <a:t>требований и новых нормативно-правовых актов</a:t>
            </a:r>
            <a:endParaRPr lang="ru-RU" sz="2800" dirty="0"/>
          </a:p>
        </p:txBody>
      </p:sp>
      <p:sp>
        <p:nvSpPr>
          <p:cNvPr id="3" name="Объект 2"/>
          <p:cNvSpPr>
            <a:spLocks noGrp="1"/>
          </p:cNvSpPr>
          <p:nvPr>
            <p:ph sz="quarter" idx="1"/>
          </p:nvPr>
        </p:nvSpPr>
        <p:spPr>
          <a:xfrm>
            <a:off x="623392" y="1136133"/>
            <a:ext cx="3401534" cy="4109274"/>
          </a:xfrm>
        </p:spPr>
        <p:style>
          <a:lnRef idx="3">
            <a:schemeClr val="lt1"/>
          </a:lnRef>
          <a:fillRef idx="1">
            <a:schemeClr val="accent1"/>
          </a:fillRef>
          <a:effectRef idx="1">
            <a:schemeClr val="accent1"/>
          </a:effectRef>
          <a:fontRef idx="minor">
            <a:schemeClr val="lt1"/>
          </a:fontRef>
        </p:style>
        <p:txBody>
          <a:bodyPr/>
          <a:lstStyle/>
          <a:p>
            <a:pPr marL="0" indent="0" algn="just">
              <a:buNone/>
            </a:pPr>
            <a:r>
              <a:rPr lang="ru-RU" sz="2000" dirty="0"/>
              <a:t>На официальном сайте Ростехнадзора по адресу в сети </a:t>
            </a:r>
            <a:r>
              <a:rPr lang="ru-RU" sz="1800" dirty="0" smtClean="0"/>
              <a:t>Интернет:</a:t>
            </a:r>
          </a:p>
          <a:p>
            <a:pPr marL="0" indent="0" algn="just">
              <a:buNone/>
            </a:pPr>
            <a:r>
              <a:rPr lang="en-US" sz="2000" u="sng" dirty="0">
                <a:hlinkClick r:id="rId3"/>
              </a:rPr>
              <a:t>https://www.gosnadzor.ru/public/reception/faq</a:t>
            </a:r>
            <a:r>
              <a:rPr lang="en-US" sz="2000" u="sng" dirty="0" smtClean="0">
                <a:hlinkClick r:id="rId3"/>
              </a:rPr>
              <a:t>/</a:t>
            </a:r>
            <a:endParaRPr lang="ru-RU" sz="2000" u="sng" dirty="0" smtClean="0"/>
          </a:p>
          <a:p>
            <a:pPr marL="0" indent="0" algn="just">
              <a:buNone/>
            </a:pPr>
            <a:r>
              <a:rPr lang="ru-RU" sz="2000" dirty="0" smtClean="0"/>
              <a:t> </a:t>
            </a:r>
            <a:r>
              <a:rPr lang="ru-RU" sz="1800" dirty="0" smtClean="0"/>
              <a:t>регулярно размещаются разъяснения неоднозначных или неясных для подконтрольных лиц обязательных требований, в том числе в силу пробелов или коллизий в нормативны</a:t>
            </a:r>
            <a:r>
              <a:rPr lang="ru-RU" sz="2000" dirty="0" smtClean="0"/>
              <a:t>х правовых актах.</a:t>
            </a:r>
          </a:p>
        </p:txBody>
      </p:sp>
      <p:sp>
        <p:nvSpPr>
          <p:cNvPr id="4" name="Объект 3"/>
          <p:cNvSpPr>
            <a:spLocks noGrp="1"/>
          </p:cNvSpPr>
          <p:nvPr>
            <p:ph sz="quarter" idx="2"/>
          </p:nvPr>
        </p:nvSpPr>
        <p:spPr>
          <a:xfrm>
            <a:off x="4205843" y="981520"/>
            <a:ext cx="7594056" cy="4418501"/>
          </a:xfrm>
        </p:spPr>
        <p:style>
          <a:lnRef idx="3">
            <a:schemeClr val="lt1"/>
          </a:lnRef>
          <a:fillRef idx="1">
            <a:schemeClr val="accent1"/>
          </a:fillRef>
          <a:effectRef idx="1">
            <a:schemeClr val="accent1"/>
          </a:effectRef>
          <a:fontRef idx="minor">
            <a:schemeClr val="lt1"/>
          </a:fontRef>
        </p:style>
        <p:txBody>
          <a:bodyPr/>
          <a:lstStyle/>
          <a:p>
            <a:r>
              <a:rPr lang="ru-RU" sz="1800" dirty="0"/>
              <a:t>В соответствии с поручением Президента Российской Федерации, данным в рамках его послания Федеральному Собранию 20 февраля 2019 года, </a:t>
            </a:r>
            <a:r>
              <a:rPr lang="ru-RU" sz="1800" dirty="0" smtClean="0"/>
              <a:t>Правительством </a:t>
            </a:r>
            <a:r>
              <a:rPr lang="ru-RU" sz="1800" dirty="0"/>
              <a:t>Российской Федерации </a:t>
            </a:r>
            <a:r>
              <a:rPr lang="ru-RU" sz="1800" dirty="0" smtClean="0"/>
              <a:t>введены </a:t>
            </a:r>
            <a:r>
              <a:rPr lang="ru-RU" sz="1800" dirty="0"/>
              <a:t>в действие </a:t>
            </a:r>
            <a:r>
              <a:rPr lang="ru-RU" sz="1800" dirty="0" smtClean="0"/>
              <a:t>новые нормы, </a:t>
            </a:r>
            <a:r>
              <a:rPr lang="ru-RU" sz="1800" dirty="0"/>
              <a:t>содержащих актуализированные требования, разработанных с учетом риск-ориентированного подхода и современного уровня технологического развития в соответствующих сферах</a:t>
            </a:r>
            <a:r>
              <a:rPr lang="ru-RU" sz="1800" dirty="0" smtClean="0"/>
              <a:t>.</a:t>
            </a:r>
          </a:p>
          <a:p>
            <a:r>
              <a:rPr lang="ru-RU" sz="1800" dirty="0" smtClean="0"/>
              <a:t>Правительством </a:t>
            </a:r>
            <a:r>
              <a:rPr lang="ru-RU" sz="1800" dirty="0"/>
              <a:t>Российской Федерации приняты все разработанные </a:t>
            </a:r>
            <a:r>
              <a:rPr lang="ru-RU" sz="1800" dirty="0" err="1"/>
              <a:t>Ростехнадзором</a:t>
            </a:r>
            <a:r>
              <a:rPr lang="ru-RU" sz="1800" dirty="0"/>
              <a:t> в рамках реализации механизма «регуляторной гильотины» постановления, устанавливающие актуализированные требования в области промышленной </a:t>
            </a:r>
            <a:r>
              <a:rPr lang="ru-RU" sz="1800" dirty="0" smtClean="0"/>
              <a:t>безопасности </a:t>
            </a:r>
            <a:r>
              <a:rPr lang="ru-RU" sz="1800" dirty="0"/>
              <a:t>и безопасности гидротехнических сооружений</a:t>
            </a:r>
            <a:r>
              <a:rPr lang="ru-RU" sz="1800" dirty="0" smtClean="0"/>
              <a:t>.</a:t>
            </a:r>
          </a:p>
          <a:p>
            <a:r>
              <a:rPr lang="ru-RU" sz="1800" dirty="0"/>
              <a:t>С 1 января 2021 года заработала новая система контрольно-надзорного </a:t>
            </a:r>
            <a:r>
              <a:rPr lang="ru-RU" sz="1800" dirty="0" smtClean="0"/>
              <a:t>законодательства.</a:t>
            </a:r>
            <a:endParaRPr lang="ru-RU" sz="1800" dirty="0"/>
          </a:p>
        </p:txBody>
      </p:sp>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32</a:t>
            </a:fld>
            <a:endParaRPr lang="ru-RU" dirty="0"/>
          </a:p>
        </p:txBody>
      </p:sp>
      <p:sp>
        <p:nvSpPr>
          <p:cNvPr id="6" name="Объект 3"/>
          <p:cNvSpPr txBox="1">
            <a:spLocks/>
          </p:cNvSpPr>
          <p:nvPr/>
        </p:nvSpPr>
        <p:spPr bwMode="auto">
          <a:xfrm>
            <a:off x="1055440" y="5400021"/>
            <a:ext cx="10513168" cy="1081843"/>
          </a:xfrm>
          <a:prstGeom prst="rect">
            <a:avLst/>
          </a:prstGeom>
          <a:ln w="38100" cap="flat" cmpd="sng" algn="ctr">
            <a:solidFill>
              <a:schemeClr val="lt1"/>
            </a:solidFill>
            <a:prstDash val="solid"/>
            <a:miter lim="800000"/>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lt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lt1"/>
                </a:solidFill>
                <a:latin typeface="+mn-lt"/>
                <a:ea typeface="+mn-ea"/>
                <a:cs typeface="+mn-cs"/>
              </a:defRPr>
            </a:lvl2pPr>
            <a:lvl3pPr marL="822325" indent="-228600" algn="l" rtl="0" eaLnBrk="0" fontAlgn="base" hangingPunct="0">
              <a:spcBef>
                <a:spcPts val="375"/>
              </a:spcBef>
              <a:spcAft>
                <a:spcPct val="0"/>
              </a:spcAft>
              <a:buClr>
                <a:srgbClr val="CFD7C7"/>
              </a:buClr>
              <a:buSzPct val="85000"/>
              <a:buFont typeface="Wingdings 2" pitchFamily="18" charset="2"/>
              <a:buChar char=""/>
              <a:defRPr sz="2000" kern="1200">
                <a:solidFill>
                  <a:schemeClr val="lt1"/>
                </a:solidFill>
                <a:latin typeface="+mn-lt"/>
                <a:ea typeface="+mn-ea"/>
                <a:cs typeface="+mn-cs"/>
              </a:defRPr>
            </a:lvl3pPr>
            <a:lvl4pPr marL="1096963" indent="-228600" algn="l" rtl="0" eaLnBrk="0" fontAlgn="base" hangingPunct="0">
              <a:spcBef>
                <a:spcPts val="375"/>
              </a:spcBef>
              <a:spcAft>
                <a:spcPct val="0"/>
              </a:spcAft>
              <a:buClr>
                <a:srgbClr val="E7BC29"/>
              </a:buClr>
              <a:buSzPct val="80000"/>
              <a:buFont typeface="Wingdings 2" pitchFamily="18" charset="2"/>
              <a:buChar char=""/>
              <a:defRPr sz="2000" kern="1200">
                <a:solidFill>
                  <a:schemeClr val="lt1"/>
                </a:solidFill>
                <a:latin typeface="+mn-lt"/>
                <a:ea typeface="+mn-ea"/>
                <a:cs typeface="+mn-cs"/>
              </a:defRPr>
            </a:lvl4pPr>
            <a:lvl5pPr marL="1371600" indent="-228600" algn="l" rtl="0" eaLnBrk="0" fontAlgn="base" hangingPunct="0">
              <a:spcBef>
                <a:spcPts val="375"/>
              </a:spcBef>
              <a:spcAft>
                <a:spcPct val="0"/>
              </a:spcAft>
              <a:buClr>
                <a:srgbClr val="E7BC29"/>
              </a:buClr>
              <a:buChar char="o"/>
              <a:defRPr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Clr>
                <a:srgbClr val="A5B592"/>
              </a:buClr>
              <a:buFont typeface="Wingdings 2" pitchFamily="18" charset="2"/>
              <a:buNone/>
            </a:pPr>
            <a:r>
              <a:rPr lang="ru-RU" sz="2000" dirty="0" smtClean="0">
                <a:solidFill>
                  <a:prstClr val="white"/>
                </a:solidFill>
              </a:rPr>
              <a:t>Обзоры приведены </a:t>
            </a:r>
            <a:r>
              <a:rPr lang="ru-RU" sz="2000" dirty="0">
                <a:solidFill>
                  <a:prstClr val="white"/>
                </a:solidFill>
              </a:rPr>
              <a:t>в </a:t>
            </a:r>
            <a:r>
              <a:rPr lang="ru-RU" sz="2000" dirty="0" smtClean="0">
                <a:solidFill>
                  <a:prstClr val="white"/>
                </a:solidFill>
              </a:rPr>
              <a:t>Докладе на сайте Северо-Уральского управления Ростехнадзора </a:t>
            </a:r>
          </a:p>
          <a:p>
            <a:pPr marL="0" indent="0" algn="ctr">
              <a:buClr>
                <a:srgbClr val="A5B592"/>
              </a:buClr>
              <a:buFont typeface="Wingdings 2" pitchFamily="18" charset="2"/>
              <a:buNone/>
            </a:pPr>
            <a:r>
              <a:rPr lang="en-US" sz="2000" dirty="0">
                <a:solidFill>
                  <a:srgbClr val="002060"/>
                </a:solidFill>
              </a:rPr>
              <a:t>http://sural.gosnadzor.ru/activity/publichnye-obsuzhdeniya-rezultatov-pravoprimenitelnoy-praktiki-severo-uralskogo-upravleniya/</a:t>
            </a:r>
            <a:endParaRPr lang="ru-RU" sz="2000" dirty="0">
              <a:solidFill>
                <a:prstClr val="white"/>
              </a:solidFill>
            </a:endParaRPr>
          </a:p>
        </p:txBody>
      </p:sp>
      <p:sp>
        <p:nvSpPr>
          <p:cNvPr id="9"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633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7072" y="434431"/>
            <a:ext cx="10566228" cy="984327"/>
          </a:xfrm>
        </p:spPr>
        <p:txBody>
          <a:bodyPr>
            <a:normAutofit fontScale="90000"/>
          </a:bodyPr>
          <a:lstStyle/>
          <a:p>
            <a:pPr algn="ctr"/>
            <a:r>
              <a:rPr lang="ru-RU" sz="2000" b="1" dirty="0"/>
              <a:t>Регуляторная гильотина</a:t>
            </a:r>
            <a:br>
              <a:rPr lang="ru-RU" sz="2000" b="1" dirty="0"/>
            </a:br>
            <a:r>
              <a:rPr lang="ru-RU" sz="2400" dirty="0" smtClean="0">
                <a:cs typeface="Aharoni" panose="02010803020104030203" pitchFamily="2" charset="-79"/>
              </a:rPr>
              <a:t>Акты Правительства России и приказы Ростехнадзора вступившие в силу</a:t>
            </a:r>
            <a:br>
              <a:rPr lang="ru-RU" sz="2400" dirty="0" smtClean="0">
                <a:cs typeface="Aharoni" panose="02010803020104030203" pitchFamily="2" charset="-79"/>
              </a:rPr>
            </a:br>
            <a:r>
              <a:rPr lang="ru-RU" sz="2400" dirty="0" smtClean="0">
                <a:cs typeface="Aharoni" panose="02010803020104030203" pitchFamily="2" charset="-79"/>
              </a:rPr>
              <a:t> с 1 января 2021 года</a:t>
            </a:r>
            <a:endParaRPr lang="ru-RU" sz="2400" dirty="0">
              <a:cs typeface="Aharoni" panose="02010803020104030203" pitchFamily="2" charset="-79"/>
            </a:endParaRPr>
          </a:p>
        </p:txBody>
      </p:sp>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33</a:t>
            </a:fld>
            <a:endParaRPr lang="ru-RU" dirty="0"/>
          </a:p>
        </p:txBody>
      </p:sp>
      <p:pic>
        <p:nvPicPr>
          <p:cNvPr id="3" name="Рисунок 2"/>
          <p:cNvPicPr>
            <a:picLocks noChangeAspect="1"/>
          </p:cNvPicPr>
          <p:nvPr/>
        </p:nvPicPr>
        <p:blipFill rotWithShape="1">
          <a:blip r:embed="rId3"/>
          <a:srcRect l="11610" t="14300" r="54135" b="41600"/>
          <a:stretch/>
        </p:blipFill>
        <p:spPr>
          <a:xfrm>
            <a:off x="407368" y="1564410"/>
            <a:ext cx="4608512" cy="4032448"/>
          </a:xfrm>
          <a:prstGeom prst="rect">
            <a:avLst/>
          </a:prstGeom>
        </p:spPr>
      </p:pic>
      <p:pic>
        <p:nvPicPr>
          <p:cNvPr id="7" name="Рисунок 6"/>
          <p:cNvPicPr>
            <a:picLocks noChangeAspect="1"/>
          </p:cNvPicPr>
          <p:nvPr/>
        </p:nvPicPr>
        <p:blipFill rotWithShape="1">
          <a:blip r:embed="rId4"/>
          <a:srcRect l="51181" t="25850" r="13382" b="36350"/>
          <a:stretch/>
        </p:blipFill>
        <p:spPr>
          <a:xfrm>
            <a:off x="5581404" y="1672422"/>
            <a:ext cx="6121896" cy="3816424"/>
          </a:xfrm>
          <a:prstGeom prst="rect">
            <a:avLst/>
          </a:prstGeom>
        </p:spPr>
      </p:pic>
      <p:sp>
        <p:nvSpPr>
          <p:cNvPr id="9"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5175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416" y="116632"/>
            <a:ext cx="10566228" cy="360040"/>
          </a:xfrm>
        </p:spPr>
        <p:txBody>
          <a:bodyPr>
            <a:normAutofit fontScale="90000"/>
          </a:bodyPr>
          <a:lstStyle/>
          <a:p>
            <a:pPr algn="ctr"/>
            <a:r>
              <a:rPr lang="ru-RU" sz="2000" b="1" dirty="0"/>
              <a:t>Регуляторная </a:t>
            </a:r>
            <a:r>
              <a:rPr lang="ru-RU" sz="2000" b="1" dirty="0" smtClean="0"/>
              <a:t>гильотина</a:t>
            </a:r>
            <a:endParaRPr lang="ru-RU" sz="2400" dirty="0">
              <a:cs typeface="Aharoni" panose="02010803020104030203" pitchFamily="2" charset="-79"/>
            </a:endParaRPr>
          </a:p>
        </p:txBody>
      </p:sp>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34</a:t>
            </a:fld>
            <a:endParaRPr lang="ru-RU" dirty="0"/>
          </a:p>
        </p:txBody>
      </p:sp>
      <p:sp>
        <p:nvSpPr>
          <p:cNvPr id="9"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
        <p:nvSpPr>
          <p:cNvPr id="8" name="Объект 3"/>
          <p:cNvSpPr>
            <a:spLocks noGrp="1"/>
          </p:cNvSpPr>
          <p:nvPr>
            <p:ph sz="quarter" idx="2"/>
          </p:nvPr>
        </p:nvSpPr>
        <p:spPr>
          <a:xfrm>
            <a:off x="551384" y="445297"/>
            <a:ext cx="3456384" cy="6080047"/>
          </a:xfrm>
        </p:spPr>
        <p:style>
          <a:lnRef idx="3">
            <a:schemeClr val="lt1"/>
          </a:lnRef>
          <a:fillRef idx="1">
            <a:schemeClr val="accent1"/>
          </a:fillRef>
          <a:effectRef idx="1">
            <a:schemeClr val="accent1"/>
          </a:effectRef>
          <a:fontRef idx="minor">
            <a:schemeClr val="lt1"/>
          </a:fontRef>
        </p:style>
        <p:txBody>
          <a:bodyPr>
            <a:noAutofit/>
          </a:bodyPr>
          <a:lstStyle/>
          <a:p>
            <a:pPr marL="0" indent="0" algn="ctr">
              <a:buNone/>
            </a:pPr>
            <a:r>
              <a:rPr lang="ru-RU" sz="1600" b="1" dirty="0"/>
              <a:t>Цели реформы</a:t>
            </a:r>
          </a:p>
          <a:p>
            <a:pPr marL="0" indent="0">
              <a:buNone/>
            </a:pPr>
            <a:r>
              <a:rPr lang="ru-RU" sz="2100" dirty="0"/>
              <a:t>"Регуляторная гильотина" нацелена на повышение уровня безопасности и устранение избыточной административной нагрузки на субъекты предпринимательской деятельности. Она проводится с помощью отмены всех неактуальных нормативных актов в сфере надзора и контроля, а также построения новой, современной, эффективной системы государственного контроля (надзора), направленной на снижение социально значимых рисков.</a:t>
            </a:r>
            <a:endParaRPr lang="ru-RU" sz="2100" b="1" dirty="0">
              <a:solidFill>
                <a:srgbClr val="7030A0"/>
              </a:solidFill>
            </a:endParaRPr>
          </a:p>
        </p:txBody>
      </p:sp>
      <p:sp>
        <p:nvSpPr>
          <p:cNvPr id="11" name="Объект 3"/>
          <p:cNvSpPr>
            <a:spLocks noGrp="1"/>
          </p:cNvSpPr>
          <p:nvPr>
            <p:ph sz="quarter" idx="2"/>
          </p:nvPr>
        </p:nvSpPr>
        <p:spPr>
          <a:xfrm>
            <a:off x="4272316" y="475712"/>
            <a:ext cx="7421359" cy="6049632"/>
          </a:xfrm>
        </p:spPr>
        <p:style>
          <a:lnRef idx="3">
            <a:schemeClr val="lt1"/>
          </a:lnRef>
          <a:fillRef idx="1">
            <a:schemeClr val="accent1"/>
          </a:fillRef>
          <a:effectRef idx="1">
            <a:schemeClr val="accent1"/>
          </a:effectRef>
          <a:fontRef idx="minor">
            <a:schemeClr val="lt1"/>
          </a:fontRef>
        </p:style>
        <p:txBody>
          <a:bodyPr/>
          <a:lstStyle/>
          <a:p>
            <a:pPr marL="0" indent="0">
              <a:buNone/>
            </a:pPr>
            <a:r>
              <a:rPr lang="ru-RU" sz="2100" b="1" dirty="0"/>
              <a:t>Работа ведётся в двух направлениях</a:t>
            </a:r>
            <a:r>
              <a:rPr lang="ru-RU" sz="2100" b="1" dirty="0" smtClean="0"/>
              <a:t>:</a:t>
            </a:r>
            <a:endParaRPr lang="ru-RU" sz="1000" b="1" dirty="0" smtClean="0"/>
          </a:p>
          <a:p>
            <a:pPr marL="0" indent="0">
              <a:buNone/>
            </a:pPr>
            <a:r>
              <a:rPr lang="ru-RU" sz="700" dirty="0" smtClean="0"/>
              <a:t> </a:t>
            </a:r>
            <a:r>
              <a:rPr lang="ru-RU" sz="2100" dirty="0"/>
              <a:t/>
            </a:r>
            <a:br>
              <a:rPr lang="ru-RU" sz="2100" dirty="0"/>
            </a:br>
            <a:r>
              <a:rPr lang="ru-RU" sz="1800" dirty="0"/>
              <a:t>1) построение новой системы обязательных требований, соответствующих современному уровню технологического развития и риск-ориентированному подходу</a:t>
            </a:r>
            <a:r>
              <a:rPr lang="ru-RU" sz="1800" dirty="0" smtClean="0"/>
              <a:t>.</a:t>
            </a:r>
          </a:p>
          <a:p>
            <a:pPr marL="0" indent="0">
              <a:buNone/>
            </a:pPr>
            <a:r>
              <a:rPr lang="ru-RU" sz="400" dirty="0" smtClean="0"/>
              <a:t> </a:t>
            </a:r>
            <a:r>
              <a:rPr lang="ru-RU" sz="1800" dirty="0"/>
              <a:t/>
            </a:r>
            <a:br>
              <a:rPr lang="ru-RU" sz="1800" dirty="0"/>
            </a:br>
            <a:r>
              <a:rPr lang="ru-RU" sz="1800" dirty="0"/>
              <a:t>2) установление детальных правил, относящихся к организации контрольно-надзорной деятельности</a:t>
            </a:r>
            <a:r>
              <a:rPr lang="ru-RU" sz="1800" dirty="0" smtClean="0"/>
              <a:t>.</a:t>
            </a:r>
          </a:p>
          <a:p>
            <a:pPr marL="0" indent="0">
              <a:buNone/>
            </a:pPr>
            <a:r>
              <a:rPr lang="ru-RU" sz="2000" b="1" dirty="0"/>
              <a:t>Результаты</a:t>
            </a:r>
          </a:p>
          <a:p>
            <a:pPr marL="0" indent="0">
              <a:buNone/>
            </a:pPr>
            <a:endParaRPr lang="ru-RU" sz="1400" b="1" dirty="0">
              <a:solidFill>
                <a:srgbClr val="7030A0"/>
              </a:solidFill>
            </a:endParaRPr>
          </a:p>
        </p:txBody>
      </p:sp>
      <p:pic>
        <p:nvPicPr>
          <p:cNvPr id="15" name="Рисунок 14"/>
          <p:cNvPicPr>
            <a:picLocks noChangeAspect="1"/>
          </p:cNvPicPr>
          <p:nvPr/>
        </p:nvPicPr>
        <p:blipFill rotWithShape="1">
          <a:blip r:embed="rId3"/>
          <a:srcRect l="19878" t="40550" r="21060" b="52100"/>
          <a:stretch/>
        </p:blipFill>
        <p:spPr>
          <a:xfrm>
            <a:off x="4345611" y="2924944"/>
            <a:ext cx="7200800" cy="504056"/>
          </a:xfrm>
          <a:prstGeom prst="rect">
            <a:avLst/>
          </a:prstGeom>
        </p:spPr>
      </p:pic>
      <p:pic>
        <p:nvPicPr>
          <p:cNvPr id="16" name="Рисунок 15"/>
          <p:cNvPicPr>
            <a:picLocks noChangeAspect="1"/>
          </p:cNvPicPr>
          <p:nvPr/>
        </p:nvPicPr>
        <p:blipFill rotWithShape="1">
          <a:blip r:embed="rId3"/>
          <a:srcRect l="19878" t="50000" r="21651" b="42650"/>
          <a:stretch/>
        </p:blipFill>
        <p:spPr>
          <a:xfrm>
            <a:off x="4382595" y="3673128"/>
            <a:ext cx="7200800" cy="504056"/>
          </a:xfrm>
          <a:prstGeom prst="rect">
            <a:avLst/>
          </a:prstGeom>
        </p:spPr>
      </p:pic>
      <p:pic>
        <p:nvPicPr>
          <p:cNvPr id="17" name="Рисунок 16"/>
          <p:cNvPicPr>
            <a:picLocks noChangeAspect="1"/>
          </p:cNvPicPr>
          <p:nvPr/>
        </p:nvPicPr>
        <p:blipFill rotWithShape="1">
          <a:blip r:embed="rId3"/>
          <a:srcRect l="19878" t="59450" r="24013" b="32150"/>
          <a:stretch/>
        </p:blipFill>
        <p:spPr>
          <a:xfrm>
            <a:off x="4365138" y="4466670"/>
            <a:ext cx="7200582" cy="576064"/>
          </a:xfrm>
          <a:prstGeom prst="rect">
            <a:avLst/>
          </a:prstGeom>
        </p:spPr>
      </p:pic>
      <p:pic>
        <p:nvPicPr>
          <p:cNvPr id="18" name="Рисунок 17"/>
          <p:cNvPicPr>
            <a:picLocks noChangeAspect="1"/>
          </p:cNvPicPr>
          <p:nvPr/>
        </p:nvPicPr>
        <p:blipFill rotWithShape="1">
          <a:blip r:embed="rId3"/>
          <a:srcRect l="20081" t="67866" r="21569" b="22684"/>
          <a:stretch/>
        </p:blipFill>
        <p:spPr>
          <a:xfrm>
            <a:off x="4364920" y="5258278"/>
            <a:ext cx="7200800" cy="648072"/>
          </a:xfrm>
          <a:prstGeom prst="rect">
            <a:avLst/>
          </a:prstGeom>
        </p:spPr>
      </p:pic>
    </p:spTree>
    <p:extLst>
      <p:ext uri="{BB962C8B-B14F-4D97-AF65-F5344CB8AC3E}">
        <p14:creationId xmlns:p14="http://schemas.microsoft.com/office/powerpoint/2010/main" val="19945447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416" y="116632"/>
            <a:ext cx="10566228" cy="360040"/>
          </a:xfrm>
        </p:spPr>
        <p:txBody>
          <a:bodyPr>
            <a:normAutofit fontScale="90000"/>
          </a:bodyPr>
          <a:lstStyle/>
          <a:p>
            <a:pPr algn="ctr"/>
            <a:r>
              <a:rPr lang="ru-RU" sz="2000" b="1" dirty="0"/>
              <a:t>Регуляторная </a:t>
            </a:r>
            <a:r>
              <a:rPr lang="ru-RU" sz="2000" b="1" dirty="0" smtClean="0"/>
              <a:t>гильотина</a:t>
            </a:r>
            <a:endParaRPr lang="ru-RU" sz="2400" dirty="0">
              <a:cs typeface="Aharoni" panose="02010803020104030203" pitchFamily="2" charset="-79"/>
            </a:endParaRPr>
          </a:p>
        </p:txBody>
      </p:sp>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35</a:t>
            </a:fld>
            <a:endParaRPr lang="ru-RU" dirty="0"/>
          </a:p>
        </p:txBody>
      </p:sp>
      <p:sp>
        <p:nvSpPr>
          <p:cNvPr id="9"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3"/>
          <a:srcRect l="35825" t="18500" r="37007" b="5901"/>
          <a:stretch/>
        </p:blipFill>
        <p:spPr>
          <a:xfrm>
            <a:off x="175424" y="296652"/>
            <a:ext cx="4696439" cy="6228692"/>
          </a:xfrm>
          <a:prstGeom prst="rect">
            <a:avLst/>
          </a:prstGeom>
        </p:spPr>
      </p:pic>
      <p:sp>
        <p:nvSpPr>
          <p:cNvPr id="11" name="Объект 3"/>
          <p:cNvSpPr>
            <a:spLocks noGrp="1"/>
          </p:cNvSpPr>
          <p:nvPr>
            <p:ph sz="quarter" idx="2"/>
          </p:nvPr>
        </p:nvSpPr>
        <p:spPr>
          <a:xfrm>
            <a:off x="4511824" y="424159"/>
            <a:ext cx="7296292" cy="6154761"/>
          </a:xfrm>
        </p:spPr>
        <p:style>
          <a:lnRef idx="3">
            <a:schemeClr val="lt1"/>
          </a:lnRef>
          <a:fillRef idx="1">
            <a:schemeClr val="accent1"/>
          </a:fillRef>
          <a:effectRef idx="1">
            <a:schemeClr val="accent1"/>
          </a:effectRef>
          <a:fontRef idx="minor">
            <a:schemeClr val="lt1"/>
          </a:fontRef>
        </p:style>
        <p:txBody>
          <a:bodyPr>
            <a:normAutofit/>
          </a:bodyPr>
          <a:lstStyle/>
          <a:p>
            <a:r>
              <a:rPr lang="ru-RU" sz="2400" b="1" dirty="0"/>
              <a:t>Ключевые законы</a:t>
            </a:r>
          </a:p>
          <a:p>
            <a:r>
              <a:rPr lang="ru-RU" sz="1400" dirty="0"/>
              <a:t>В июле 2020 года Государственной Думой принят </a:t>
            </a:r>
            <a:r>
              <a:rPr lang="ru-RU" sz="1400" b="1" dirty="0"/>
              <a:t>федеральный закон «О государственном контроле (надзоре) и муниципальном контроле в Российской Федерации»</a:t>
            </a:r>
            <a:r>
              <a:rPr lang="ru-RU" sz="1400" dirty="0"/>
              <a:t>. Он предусматривает: закрепление применения риск-ориентированного подхода; возможности применения альтернативных инструментов регулирования; перечень и порядок контрольно-надзорных мероприятий; процедуры профилактики и иных мер по предупреждению рисков; порядок привлечения подконтрольных лиц к ответственности и оспаривание действий инспектора.</a:t>
            </a:r>
            <a:br>
              <a:rPr lang="ru-RU" sz="1400" dirty="0"/>
            </a:br>
            <a:r>
              <a:rPr lang="ru-RU" sz="1400" dirty="0"/>
              <a:t>Кроме этого данным законом расширяются гарантии для граждан, юридических лиц и индивидуальных предпринимателей при проведении в отношении их государственного контроля (надзора), муниципального контроля.</a:t>
            </a:r>
          </a:p>
          <a:p>
            <a:r>
              <a:rPr lang="ru-RU" sz="1400" dirty="0"/>
              <a:t>В этот же период Государственной Думой принят и </a:t>
            </a:r>
            <a:r>
              <a:rPr lang="ru-RU" sz="1400" b="1" dirty="0"/>
              <a:t>федеральный закон об обязательных требованиях</a:t>
            </a:r>
            <a:r>
              <a:rPr lang="ru-RU" sz="1400" dirty="0"/>
              <a:t>. Законом определяются правовые и организационные основы установления и оценки применения содержащихся в НПА требований, которые связаны с осуществлением экономической деятельности. </a:t>
            </a:r>
          </a:p>
          <a:p>
            <a:r>
              <a:rPr lang="ru-RU" sz="1400" dirty="0"/>
              <a:t>Также законом устанавливается, что Правительство Российской Федерации до 1 января 2021 года обеспечивает признание утратившими силу, не действующими на территории Российской Федерации и отмену нормативных правовых актов Правительства Российской Федерации, федеральных органов исполнительной власти, а также правовых актов исполнительных и распорядительных органов государственной власти РСФСР и Союза ССР, содержащих обязательные требования, соблюдение которых оценивается при осуществлении государственного контроля (надзора). Вместо нормативных правовых актов, прекращающих своё действие, должно быть обеспечено принятие нормативных правовых актов, соответствующих новым принципам установления обязательных требований.</a:t>
            </a:r>
          </a:p>
          <a:p>
            <a:r>
              <a:rPr lang="ru-RU" sz="1400" dirty="0"/>
              <a:t>Оба федеральных закона приняты Государственной Думой 22 июля 2020 года и одобрены Советом Федерации 24 июля 2020 года, 31 июля 2020 года подписаны Президентом Российской Федерации </a:t>
            </a:r>
            <a:r>
              <a:rPr lang="ru-RU" sz="1400" dirty="0" err="1"/>
              <a:t>В.Путиным</a:t>
            </a:r>
            <a:r>
              <a:rPr lang="ru-RU" sz="1400" dirty="0"/>
              <a:t>. </a:t>
            </a:r>
            <a:endParaRPr lang="ru-RU" sz="1400" b="1" dirty="0">
              <a:solidFill>
                <a:srgbClr val="7030A0"/>
              </a:solidFill>
            </a:endParaRPr>
          </a:p>
        </p:txBody>
      </p:sp>
    </p:spTree>
    <p:extLst>
      <p:ext uri="{BB962C8B-B14F-4D97-AF65-F5344CB8AC3E}">
        <p14:creationId xmlns:p14="http://schemas.microsoft.com/office/powerpoint/2010/main" val="3230965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8043" y="260648"/>
            <a:ext cx="10566228" cy="720080"/>
          </a:xfrm>
        </p:spPr>
        <p:txBody>
          <a:bodyPr>
            <a:normAutofit fontScale="90000"/>
          </a:bodyPr>
          <a:lstStyle/>
          <a:p>
            <a:pPr algn="ctr"/>
            <a:r>
              <a:rPr lang="ru-RU" sz="2400" dirty="0">
                <a:cs typeface="Aharoni" panose="02010803020104030203" pitchFamily="2" charset="-79"/>
              </a:rPr>
              <a:t>Акты Правительства России и приказы Ростехнадзора </a:t>
            </a:r>
            <a:r>
              <a:rPr lang="ru-RU" sz="2400" dirty="0" smtClean="0">
                <a:cs typeface="Aharoni" panose="02010803020104030203" pitchFamily="2" charset="-79"/>
              </a:rPr>
              <a:t>вступившие </a:t>
            </a:r>
            <a:r>
              <a:rPr lang="ru-RU" sz="2400" dirty="0">
                <a:cs typeface="Aharoni" panose="02010803020104030203" pitchFamily="2" charset="-79"/>
              </a:rPr>
              <a:t>в </a:t>
            </a:r>
            <a:r>
              <a:rPr lang="ru-RU" sz="2400" dirty="0" smtClean="0">
                <a:cs typeface="Aharoni" panose="02010803020104030203" pitchFamily="2" charset="-79"/>
              </a:rPr>
              <a:t>силу</a:t>
            </a:r>
            <a:br>
              <a:rPr lang="ru-RU" sz="2400" dirty="0" smtClean="0">
                <a:cs typeface="Aharoni" panose="02010803020104030203" pitchFamily="2" charset="-79"/>
              </a:rPr>
            </a:br>
            <a:r>
              <a:rPr lang="ru-RU" sz="2400" dirty="0" smtClean="0">
                <a:cs typeface="Aharoni" panose="02010803020104030203" pitchFamily="2" charset="-79"/>
              </a:rPr>
              <a:t> </a:t>
            </a:r>
            <a:r>
              <a:rPr lang="ru-RU" sz="2400" dirty="0">
                <a:cs typeface="Aharoni" panose="02010803020104030203" pitchFamily="2" charset="-79"/>
              </a:rPr>
              <a:t>с 1 января 2021 года</a:t>
            </a:r>
          </a:p>
        </p:txBody>
      </p:sp>
      <p:sp>
        <p:nvSpPr>
          <p:cNvPr id="4" name="Объект 3"/>
          <p:cNvSpPr>
            <a:spLocks noGrp="1"/>
          </p:cNvSpPr>
          <p:nvPr>
            <p:ph sz="quarter" idx="2"/>
          </p:nvPr>
        </p:nvSpPr>
        <p:spPr>
          <a:xfrm>
            <a:off x="623392" y="908721"/>
            <a:ext cx="11233248" cy="5501206"/>
          </a:xfrm>
        </p:spPr>
        <p:style>
          <a:lnRef idx="3">
            <a:schemeClr val="lt1"/>
          </a:lnRef>
          <a:fillRef idx="1">
            <a:schemeClr val="accent1"/>
          </a:fillRef>
          <a:effectRef idx="1">
            <a:schemeClr val="accent1"/>
          </a:effectRef>
          <a:fontRef idx="minor">
            <a:schemeClr val="lt1"/>
          </a:fontRef>
        </p:style>
        <p:txBody>
          <a:bodyPr/>
          <a:lstStyle/>
          <a:p>
            <a:r>
              <a:rPr lang="ru-RU" sz="1600" b="1" dirty="0">
                <a:solidFill>
                  <a:srgbClr val="3103F7"/>
                </a:solidFill>
              </a:rPr>
              <a:t>Постановления устанавливающие актуализированные требования в области промышленной безопасности:</a:t>
            </a:r>
          </a:p>
          <a:p>
            <a:pPr>
              <a:spcBef>
                <a:spcPts val="0"/>
              </a:spcBef>
              <a:spcAft>
                <a:spcPts val="600"/>
              </a:spcAft>
            </a:pPr>
            <a:r>
              <a:rPr lang="ru-RU" sz="1400" b="1" dirty="0">
                <a:solidFill>
                  <a:srgbClr val="7030A0"/>
                </a:solidFill>
              </a:rPr>
              <a:t>1) от 17 августа 2020 г. № 1241 «Об утверждении Правил представления декларации промышленной безопасности опасных производственных объектов</a:t>
            </a:r>
            <a:r>
              <a:rPr lang="ru-RU" sz="1400" b="1" dirty="0" smtClean="0">
                <a:solidFill>
                  <a:srgbClr val="7030A0"/>
                </a:solidFill>
              </a:rPr>
              <a:t>» </a:t>
            </a:r>
          </a:p>
          <a:p>
            <a:pPr>
              <a:spcBef>
                <a:spcPts val="0"/>
              </a:spcBef>
              <a:spcAft>
                <a:spcPts val="600"/>
              </a:spcAft>
            </a:pPr>
            <a:r>
              <a:rPr lang="ru-RU" sz="1400" b="1" dirty="0" smtClean="0">
                <a:solidFill>
                  <a:srgbClr val="7030A0"/>
                </a:solidFill>
              </a:rPr>
              <a:t>2) от 17 августа 2020 г. № 1243 «Об утверждении требований к документационному обеспечению систем управления промышленной безопасностью»</a:t>
            </a:r>
          </a:p>
          <a:p>
            <a:pPr>
              <a:spcBef>
                <a:spcPts val="0"/>
              </a:spcBef>
              <a:spcAft>
                <a:spcPts val="600"/>
              </a:spcAft>
            </a:pPr>
            <a:r>
              <a:rPr lang="ru-RU" sz="1400" b="1" dirty="0" smtClean="0">
                <a:solidFill>
                  <a:srgbClr val="7030A0"/>
                </a:solidFill>
              </a:rPr>
              <a:t>3</a:t>
            </a:r>
            <a:r>
              <a:rPr lang="ru-RU" sz="1400" b="1" dirty="0">
                <a:solidFill>
                  <a:srgbClr val="7030A0"/>
                </a:solidFill>
              </a:rPr>
              <a:t>) от 15 сентября 2020 г. № 1435 «О лицензировании деятельности, связанной с обращением взрывчатых материалов промышленного назначения</a:t>
            </a:r>
            <a:r>
              <a:rPr lang="ru-RU" sz="1400" b="1" dirty="0" smtClean="0">
                <a:solidFill>
                  <a:srgbClr val="7030A0"/>
                </a:solidFill>
              </a:rPr>
              <a:t>»</a:t>
            </a:r>
          </a:p>
          <a:p>
            <a:pPr>
              <a:spcBef>
                <a:spcPts val="0"/>
              </a:spcBef>
              <a:spcAft>
                <a:spcPts val="600"/>
              </a:spcAft>
            </a:pPr>
            <a:r>
              <a:rPr lang="ru-RU" sz="1400" b="1" dirty="0">
                <a:solidFill>
                  <a:srgbClr val="7030A0"/>
                </a:solidFill>
              </a:rPr>
              <a:t>4</a:t>
            </a:r>
            <a:r>
              <a:rPr lang="ru-RU" sz="1400" b="1" dirty="0" smtClean="0">
                <a:solidFill>
                  <a:srgbClr val="7030A0"/>
                </a:solidFill>
              </a:rPr>
              <a:t>) </a:t>
            </a:r>
            <a:r>
              <a:rPr lang="ru-RU" sz="1400" b="1" dirty="0">
                <a:solidFill>
                  <a:srgbClr val="7030A0"/>
                </a:solidFill>
              </a:rPr>
              <a:t>от 15 сентября 2020 г. № 1437 «Об утверждении Положения о разработке планов мероприятий по локализации и ликвидации последствий аварий на опасных производственных объектах» </a:t>
            </a:r>
            <a:br>
              <a:rPr lang="ru-RU" sz="1400" b="1" dirty="0">
                <a:solidFill>
                  <a:srgbClr val="7030A0"/>
                </a:solidFill>
              </a:rPr>
            </a:br>
            <a:r>
              <a:rPr lang="ru-RU" sz="1400" b="1" dirty="0" smtClean="0">
                <a:solidFill>
                  <a:srgbClr val="7030A0"/>
                </a:solidFill>
              </a:rPr>
              <a:t>5</a:t>
            </a:r>
            <a:r>
              <a:rPr lang="ru-RU" sz="1400" b="1" dirty="0">
                <a:solidFill>
                  <a:srgbClr val="7030A0"/>
                </a:solidFill>
              </a:rPr>
              <a:t>) от 16 сентября 2020 г. № 1465 «Об утверждении Правил подготовки и оформления документов, удостоверяющих уточненные границы горного отвода» </a:t>
            </a:r>
            <a:endParaRPr lang="ru-RU" sz="1400" b="1" dirty="0" smtClean="0">
              <a:solidFill>
                <a:srgbClr val="7030A0"/>
              </a:solidFill>
            </a:endParaRPr>
          </a:p>
          <a:p>
            <a:pPr>
              <a:spcBef>
                <a:spcPts val="0"/>
              </a:spcBef>
              <a:spcAft>
                <a:spcPts val="600"/>
              </a:spcAft>
            </a:pPr>
            <a:r>
              <a:rPr lang="ru-RU" sz="1400" b="1" dirty="0" smtClean="0">
                <a:solidFill>
                  <a:srgbClr val="7030A0"/>
                </a:solidFill>
              </a:rPr>
              <a:t>6) от 16 сентября 2020 г. № 1466 «Об утверждении Правил подготовки, рассмотрения и согласования планов и схем развития горных работ по видам полезных ископаемых» </a:t>
            </a:r>
            <a:br>
              <a:rPr lang="ru-RU" sz="1400" b="1" dirty="0" smtClean="0">
                <a:solidFill>
                  <a:srgbClr val="7030A0"/>
                </a:solidFill>
              </a:rPr>
            </a:br>
            <a:r>
              <a:rPr lang="ru-RU" sz="1400" b="1" dirty="0" smtClean="0">
                <a:solidFill>
                  <a:srgbClr val="7030A0"/>
                </a:solidFill>
              </a:rPr>
              <a:t>7</a:t>
            </a:r>
            <a:r>
              <a:rPr lang="ru-RU" sz="1400" b="1" dirty="0">
                <a:solidFill>
                  <a:srgbClr val="7030A0"/>
                </a:solidFill>
              </a:rPr>
              <a:t>) от 16 сентября 2020 г. № 1467 «О лицензировании производства маркшейдерских работ» </a:t>
            </a:r>
          </a:p>
          <a:p>
            <a:pPr>
              <a:spcBef>
                <a:spcPts val="0"/>
              </a:spcBef>
              <a:spcAft>
                <a:spcPts val="600"/>
              </a:spcAft>
            </a:pPr>
            <a:r>
              <a:rPr lang="ru-RU" sz="1400" b="1" dirty="0" smtClean="0">
                <a:solidFill>
                  <a:srgbClr val="7030A0"/>
                </a:solidFill>
              </a:rPr>
              <a:t>8</a:t>
            </a:r>
            <a:r>
              <a:rPr lang="ru-RU" sz="1400" b="1" dirty="0">
                <a:solidFill>
                  <a:srgbClr val="7030A0"/>
                </a:solidFill>
              </a:rPr>
              <a:t>) от 16 сентября 2020 г. № 1477 «О лицензировании деятельности по проведению экспертизы промышленной безопасности» </a:t>
            </a:r>
          </a:p>
          <a:p>
            <a:pPr>
              <a:spcBef>
                <a:spcPts val="0"/>
              </a:spcBef>
              <a:spcAft>
                <a:spcPts val="600"/>
              </a:spcAft>
            </a:pPr>
            <a:r>
              <a:rPr lang="ru-RU" sz="1400" b="1" dirty="0" smtClean="0">
                <a:solidFill>
                  <a:srgbClr val="7030A0"/>
                </a:solidFill>
              </a:rPr>
              <a:t>9</a:t>
            </a:r>
            <a:r>
              <a:rPr lang="ru-RU" sz="1400" b="1" dirty="0">
                <a:solidFill>
                  <a:srgbClr val="7030A0"/>
                </a:solidFill>
              </a:rPr>
              <a:t>) от 12 октября 2020 г. № 1661 «О лицензировании эксплуатации взрывопожароопасных и химически опасных производственных объектов I, II и III классов опасности»</a:t>
            </a:r>
          </a:p>
          <a:p>
            <a:pPr>
              <a:spcBef>
                <a:spcPts val="0"/>
              </a:spcBef>
              <a:spcAft>
                <a:spcPts val="600"/>
              </a:spcAft>
            </a:pPr>
            <a:r>
              <a:rPr lang="ru-RU" sz="1400" b="1" dirty="0" smtClean="0">
                <a:solidFill>
                  <a:srgbClr val="7030A0"/>
                </a:solidFill>
              </a:rPr>
              <a:t>10</a:t>
            </a:r>
            <a:r>
              <a:rPr lang="ru-RU" sz="1400" b="1" dirty="0">
                <a:solidFill>
                  <a:srgbClr val="7030A0"/>
                </a:solidFill>
              </a:rPr>
              <a:t>) от 18 декабря 2020 г. № 2168 «Об организации и осуществлении производственного контроля за соблюдением требований промышленной безопасности</a:t>
            </a:r>
            <a:r>
              <a:rPr lang="ru-RU" sz="1400" b="1" dirty="0" smtClean="0">
                <a:solidFill>
                  <a:srgbClr val="7030A0"/>
                </a:solidFill>
              </a:rPr>
              <a:t>»…</a:t>
            </a:r>
            <a:endParaRPr lang="ru-RU" sz="1400" b="1" dirty="0">
              <a:solidFill>
                <a:srgbClr val="7030A0"/>
              </a:solidFill>
            </a:endParaRPr>
          </a:p>
        </p:txBody>
      </p:sp>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36</a:t>
            </a:fld>
            <a:endParaRPr lang="ru-RU" dirty="0"/>
          </a:p>
        </p:txBody>
      </p:sp>
      <p:sp>
        <p:nvSpPr>
          <p:cNvPr id="9"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410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8043" y="260648"/>
            <a:ext cx="10566228" cy="720080"/>
          </a:xfrm>
        </p:spPr>
        <p:txBody>
          <a:bodyPr>
            <a:normAutofit fontScale="90000"/>
          </a:bodyPr>
          <a:lstStyle/>
          <a:p>
            <a:pPr algn="ctr"/>
            <a:r>
              <a:rPr lang="ru-RU" sz="2400" dirty="0">
                <a:cs typeface="Aharoni" panose="02010803020104030203" pitchFamily="2" charset="-79"/>
              </a:rPr>
              <a:t>Акты Правительства России и приказы Ростехнадзора </a:t>
            </a:r>
            <a:r>
              <a:rPr lang="ru-RU" sz="2400" dirty="0" smtClean="0">
                <a:cs typeface="Aharoni" panose="02010803020104030203" pitchFamily="2" charset="-79"/>
              </a:rPr>
              <a:t>вступившие </a:t>
            </a:r>
            <a:r>
              <a:rPr lang="ru-RU" sz="2400" dirty="0">
                <a:cs typeface="Aharoni" panose="02010803020104030203" pitchFamily="2" charset="-79"/>
              </a:rPr>
              <a:t>в </a:t>
            </a:r>
            <a:r>
              <a:rPr lang="ru-RU" sz="2400" dirty="0" smtClean="0">
                <a:cs typeface="Aharoni" panose="02010803020104030203" pitchFamily="2" charset="-79"/>
              </a:rPr>
              <a:t>силу</a:t>
            </a:r>
            <a:br>
              <a:rPr lang="ru-RU" sz="2400" dirty="0" smtClean="0">
                <a:cs typeface="Aharoni" panose="02010803020104030203" pitchFamily="2" charset="-79"/>
              </a:rPr>
            </a:br>
            <a:r>
              <a:rPr lang="ru-RU" sz="2400" dirty="0" smtClean="0">
                <a:cs typeface="Aharoni" panose="02010803020104030203" pitchFamily="2" charset="-79"/>
              </a:rPr>
              <a:t> </a:t>
            </a:r>
            <a:r>
              <a:rPr lang="ru-RU" sz="2400" dirty="0">
                <a:cs typeface="Aharoni" panose="02010803020104030203" pitchFamily="2" charset="-79"/>
              </a:rPr>
              <a:t>с 1 января 2021 года</a:t>
            </a:r>
          </a:p>
        </p:txBody>
      </p:sp>
      <p:sp>
        <p:nvSpPr>
          <p:cNvPr id="4" name="Объект 3"/>
          <p:cNvSpPr>
            <a:spLocks noGrp="1"/>
          </p:cNvSpPr>
          <p:nvPr>
            <p:ph sz="quarter" idx="2"/>
          </p:nvPr>
        </p:nvSpPr>
        <p:spPr>
          <a:xfrm>
            <a:off x="695400" y="908721"/>
            <a:ext cx="11048871" cy="5501206"/>
          </a:xfrm>
        </p:spPr>
        <p:style>
          <a:lnRef idx="3">
            <a:schemeClr val="lt1"/>
          </a:lnRef>
          <a:fillRef idx="1">
            <a:schemeClr val="accent1"/>
          </a:fillRef>
          <a:effectRef idx="1">
            <a:schemeClr val="accent1"/>
          </a:effectRef>
          <a:fontRef idx="minor">
            <a:schemeClr val="lt1"/>
          </a:fontRef>
        </p:style>
        <p:txBody>
          <a:bodyPr/>
          <a:lstStyle/>
          <a:p>
            <a:pPr>
              <a:spcBef>
                <a:spcPts val="0"/>
              </a:spcBef>
              <a:spcAft>
                <a:spcPts val="600"/>
              </a:spcAft>
            </a:pPr>
            <a:r>
              <a:rPr lang="ru-RU" sz="1600" dirty="0" smtClean="0">
                <a:solidFill>
                  <a:srgbClr val="0070C0"/>
                </a:solidFill>
              </a:rPr>
              <a:t>В </a:t>
            </a:r>
            <a:r>
              <a:rPr lang="ru-RU" sz="1600" dirty="0">
                <a:solidFill>
                  <a:srgbClr val="0070C0"/>
                </a:solidFill>
              </a:rPr>
              <a:t>Минюсте России </a:t>
            </a:r>
            <a:r>
              <a:rPr lang="ru-RU" sz="1600" dirty="0" smtClean="0">
                <a:solidFill>
                  <a:srgbClr val="0070C0"/>
                </a:solidFill>
              </a:rPr>
              <a:t>зарегистрированы нормативные правовые акты </a:t>
            </a:r>
            <a:r>
              <a:rPr lang="ru-RU" sz="1600" dirty="0">
                <a:solidFill>
                  <a:srgbClr val="0070C0"/>
                </a:solidFill>
              </a:rPr>
              <a:t>Ростехнадзора, </a:t>
            </a:r>
            <a:r>
              <a:rPr lang="ru-RU" sz="1600" dirty="0" smtClean="0">
                <a:solidFill>
                  <a:srgbClr val="0070C0"/>
                </a:solidFill>
              </a:rPr>
              <a:t>разработанные в </a:t>
            </a:r>
            <a:r>
              <a:rPr lang="ru-RU" sz="1600" dirty="0">
                <a:solidFill>
                  <a:srgbClr val="0070C0"/>
                </a:solidFill>
              </a:rPr>
              <a:t>рамках реализации механизма «регуляторной гильотины». </a:t>
            </a:r>
            <a:endParaRPr lang="ru-RU" sz="1600" dirty="0" smtClean="0">
              <a:solidFill>
                <a:srgbClr val="0070C0"/>
              </a:solidFill>
            </a:endParaRPr>
          </a:p>
          <a:p>
            <a:pPr>
              <a:spcBef>
                <a:spcPts val="0"/>
              </a:spcBef>
              <a:spcAft>
                <a:spcPts val="600"/>
              </a:spcAft>
            </a:pPr>
            <a:r>
              <a:rPr lang="ru-RU" sz="1400" b="1" dirty="0">
                <a:solidFill>
                  <a:srgbClr val="7030A0"/>
                </a:solidFill>
              </a:rPr>
              <a:t>1) приказ Ростехнадзора от 16 октября 2020 г. № 414 «Об утверждении Порядка оформления декларации промышленной безопасности опасных производственных объектов и перечня включаемых в нее сведений»,</a:t>
            </a:r>
          </a:p>
          <a:p>
            <a:pPr>
              <a:spcBef>
                <a:spcPts val="0"/>
              </a:spcBef>
              <a:spcAft>
                <a:spcPts val="600"/>
              </a:spcAft>
            </a:pPr>
            <a:r>
              <a:rPr lang="ru-RU" sz="1400" b="1" dirty="0">
                <a:solidFill>
                  <a:srgbClr val="7030A0"/>
                </a:solidFill>
              </a:rPr>
              <a:t>2) приказ Ростехнадзора от 20 октября 2020 г. № 420 «Об утверждении федеральных норм и правил в области промышленной безопасности «Правила проведения экспертизы промышленной безопасности</a:t>
            </a:r>
            <a:r>
              <a:rPr lang="ru-RU" sz="1400" b="1" dirty="0" smtClean="0">
                <a:solidFill>
                  <a:srgbClr val="7030A0"/>
                </a:solidFill>
              </a:rPr>
              <a:t>»,</a:t>
            </a:r>
          </a:p>
          <a:p>
            <a:pPr>
              <a:spcBef>
                <a:spcPts val="0"/>
              </a:spcBef>
              <a:spcAft>
                <a:spcPts val="600"/>
              </a:spcAft>
            </a:pPr>
            <a:r>
              <a:rPr lang="ru-RU" sz="1400" b="1" dirty="0" smtClean="0">
                <a:solidFill>
                  <a:srgbClr val="7030A0"/>
                </a:solidFill>
              </a:rPr>
              <a:t>3)приказ </a:t>
            </a:r>
            <a:r>
              <a:rPr lang="ru-RU" sz="1400" b="1" dirty="0">
                <a:solidFill>
                  <a:srgbClr val="7030A0"/>
                </a:solidFill>
              </a:rPr>
              <a:t>Ростехнадзора от 26.11.2020 № 458 «Об утверждении Федеральных норм и правил в области промышленной безопасности «Основные требования безопасности для объектов производств боеприпасов и спецхимии»,</a:t>
            </a:r>
          </a:p>
          <a:p>
            <a:pPr>
              <a:spcBef>
                <a:spcPts val="0"/>
              </a:spcBef>
              <a:spcAft>
                <a:spcPts val="600"/>
              </a:spcAft>
            </a:pPr>
            <a:r>
              <a:rPr lang="ru-RU" sz="1400" b="1" dirty="0" smtClean="0">
                <a:solidFill>
                  <a:srgbClr val="7030A0"/>
                </a:solidFill>
              </a:rPr>
              <a:t>4) </a:t>
            </a:r>
            <a:r>
              <a:rPr lang="ru-RU" sz="1400" b="1" dirty="0">
                <a:solidFill>
                  <a:srgbClr val="7030A0"/>
                </a:solidFill>
              </a:rPr>
              <a:t>приказ Ростехнадзора от 16 ноября 2020 г. № 461 «Об утверждении федеральных норм и правил в области промышленной  безопасности «Правила безопасности опасных производственных объектов, на которых используются подъемные сооружения</a:t>
            </a:r>
            <a:r>
              <a:rPr lang="ru-RU" sz="1400" b="1" dirty="0" smtClean="0">
                <a:solidFill>
                  <a:srgbClr val="7030A0"/>
                </a:solidFill>
              </a:rPr>
              <a:t>»,</a:t>
            </a:r>
          </a:p>
          <a:p>
            <a:pPr>
              <a:spcBef>
                <a:spcPts val="0"/>
              </a:spcBef>
              <a:spcAft>
                <a:spcPts val="600"/>
              </a:spcAft>
            </a:pPr>
            <a:r>
              <a:rPr lang="ru-RU" sz="1400" b="1" dirty="0" smtClean="0">
                <a:solidFill>
                  <a:srgbClr val="7030A0"/>
                </a:solidFill>
              </a:rPr>
              <a:t>5) приказ </a:t>
            </a:r>
            <a:r>
              <a:rPr lang="ru-RU" sz="1400" b="1" dirty="0">
                <a:solidFill>
                  <a:srgbClr val="7030A0"/>
                </a:solidFill>
              </a:rPr>
              <a:t>Ростехнадзора от 03.12.2020 № 494 «Об утверждении Федеральных норм и правил в области промышленной безопасности «Правила безопасности при производстве, хранении и применении взрывчатых материалов промышленного назначения»,</a:t>
            </a:r>
          </a:p>
          <a:p>
            <a:pPr>
              <a:spcBef>
                <a:spcPts val="0"/>
              </a:spcBef>
              <a:spcAft>
                <a:spcPts val="600"/>
              </a:spcAft>
            </a:pPr>
            <a:r>
              <a:rPr lang="ru-RU" sz="1400" b="1" dirty="0" smtClean="0">
                <a:solidFill>
                  <a:srgbClr val="7030A0"/>
                </a:solidFill>
              </a:rPr>
              <a:t>6) </a:t>
            </a:r>
            <a:r>
              <a:rPr lang="ru-RU" sz="1400" b="1" dirty="0">
                <a:solidFill>
                  <a:srgbClr val="7030A0"/>
                </a:solidFill>
              </a:rPr>
              <a:t>приказ Ростехнадзора от 8 декабря 2020 г. № 503 «Об утверждении Порядка проведения технического расследования причин аварий, инцидентов и случаев утраты взрывчатых материалов промышленного назначения»,</a:t>
            </a:r>
          </a:p>
          <a:p>
            <a:pPr>
              <a:spcBef>
                <a:spcPts val="0"/>
              </a:spcBef>
              <a:spcAft>
                <a:spcPts val="600"/>
              </a:spcAft>
            </a:pPr>
            <a:r>
              <a:rPr lang="ru-RU" sz="1400" b="1" dirty="0" smtClean="0">
                <a:solidFill>
                  <a:srgbClr val="7030A0"/>
                </a:solidFill>
              </a:rPr>
              <a:t>7) приказ Ростехнадзора </a:t>
            </a:r>
            <a:r>
              <a:rPr lang="ru-RU" sz="1400" b="1" dirty="0">
                <a:solidFill>
                  <a:srgbClr val="7030A0"/>
                </a:solidFill>
              </a:rPr>
              <a:t>от 15.12.2020 № 528 «Об утверждении Федеральных норм и правил в области промышленной безопасности «Правила безопасного ведения газоопасных, огневых и ремонтных работ</a:t>
            </a:r>
            <a:r>
              <a:rPr lang="ru-RU" sz="1400" b="1" dirty="0" smtClean="0">
                <a:solidFill>
                  <a:srgbClr val="7030A0"/>
                </a:solidFill>
              </a:rPr>
              <a:t>»,</a:t>
            </a:r>
            <a:endParaRPr lang="ru-RU" sz="1400" b="1" dirty="0">
              <a:solidFill>
                <a:srgbClr val="7030A0"/>
              </a:solidFill>
            </a:endParaRPr>
          </a:p>
          <a:p>
            <a:pPr>
              <a:spcBef>
                <a:spcPts val="0"/>
              </a:spcBef>
              <a:spcAft>
                <a:spcPts val="600"/>
              </a:spcAft>
            </a:pPr>
            <a:r>
              <a:rPr lang="ru-RU" sz="1400" b="1" dirty="0" smtClean="0">
                <a:solidFill>
                  <a:srgbClr val="7030A0"/>
                </a:solidFill>
              </a:rPr>
              <a:t>8) приказ </a:t>
            </a:r>
            <a:r>
              <a:rPr lang="ru-RU" sz="1400" b="1" dirty="0">
                <a:solidFill>
                  <a:srgbClr val="7030A0"/>
                </a:solidFill>
              </a:rPr>
              <a:t>Ростехнадзора от 15 декабря 2020 г. № 536 «Об утверждении федеральных норм и правил в области промышленной безопасности «Правила промышленной безопасности при использовании оборудования, работающего под избыточным давлением</a:t>
            </a:r>
            <a:r>
              <a:rPr lang="ru-RU" sz="1400" b="1" dirty="0" smtClean="0">
                <a:solidFill>
                  <a:srgbClr val="7030A0"/>
                </a:solidFill>
              </a:rPr>
              <a:t>»…</a:t>
            </a:r>
            <a:endParaRPr lang="ru-RU" sz="1400" dirty="0">
              <a:solidFill>
                <a:srgbClr val="7030A0"/>
              </a:solidFill>
            </a:endParaRPr>
          </a:p>
        </p:txBody>
      </p:sp>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37</a:t>
            </a:fld>
            <a:endParaRPr lang="ru-RU" dirty="0"/>
          </a:p>
        </p:txBody>
      </p:sp>
      <p:sp>
        <p:nvSpPr>
          <p:cNvPr id="9"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736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8043" y="-25872"/>
            <a:ext cx="10566228" cy="1143000"/>
          </a:xfrm>
        </p:spPr>
        <p:txBody>
          <a:bodyPr anchor="ctr"/>
          <a:lstStyle/>
          <a:p>
            <a:pPr algn="ctr"/>
            <a:r>
              <a:rPr lang="ru-RU" sz="2400" dirty="0" smtClean="0">
                <a:solidFill>
                  <a:srgbClr val="0070C0"/>
                </a:solidFill>
              </a:rPr>
              <a:t>Внедрение Программы </a:t>
            </a:r>
            <a:r>
              <a:rPr lang="ru-RU" sz="2400" dirty="0">
                <a:solidFill>
                  <a:srgbClr val="0070C0"/>
                </a:solidFill>
              </a:rPr>
              <a:t>профилактики нарушений обязательных </a:t>
            </a:r>
            <a:r>
              <a:rPr lang="ru-RU" sz="2400" dirty="0" smtClean="0">
                <a:solidFill>
                  <a:srgbClr val="0070C0"/>
                </a:solidFill>
              </a:rPr>
              <a:t>требований</a:t>
            </a:r>
            <a:endParaRPr lang="ru-RU" sz="2400" dirty="0"/>
          </a:p>
        </p:txBody>
      </p:sp>
      <p:sp>
        <p:nvSpPr>
          <p:cNvPr id="3" name="Объект 2"/>
          <p:cNvSpPr>
            <a:spLocks noGrp="1"/>
          </p:cNvSpPr>
          <p:nvPr>
            <p:ph sz="quarter" idx="1"/>
          </p:nvPr>
        </p:nvSpPr>
        <p:spPr>
          <a:xfrm>
            <a:off x="479376" y="908720"/>
            <a:ext cx="4752528" cy="4680520"/>
          </a:xfr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a:lstStyle/>
          <a:p>
            <a:pPr marL="0" indent="0" algn="ctr">
              <a:buNone/>
            </a:pPr>
            <a:r>
              <a:rPr lang="ru-RU" sz="1600" b="1" dirty="0" smtClean="0">
                <a:solidFill>
                  <a:srgbClr val="0070C0"/>
                </a:solidFill>
              </a:rPr>
              <a:t>Программы </a:t>
            </a:r>
            <a:r>
              <a:rPr lang="ru-RU" sz="1600" b="1" dirty="0">
                <a:solidFill>
                  <a:srgbClr val="0070C0"/>
                </a:solidFill>
              </a:rPr>
              <a:t>профилактики нарушений обязательных требований </a:t>
            </a:r>
            <a:r>
              <a:rPr lang="ru-RU" sz="1600" b="1" dirty="0" smtClean="0">
                <a:solidFill>
                  <a:srgbClr val="0070C0"/>
                </a:solidFill>
              </a:rPr>
              <a:t>Северо-Уральского </a:t>
            </a:r>
            <a:r>
              <a:rPr lang="ru-RU" sz="1600" b="1" dirty="0">
                <a:solidFill>
                  <a:srgbClr val="0070C0"/>
                </a:solidFill>
              </a:rPr>
              <a:t>управления </a:t>
            </a:r>
            <a:r>
              <a:rPr lang="ru-RU" sz="1600" b="1" dirty="0" smtClean="0">
                <a:solidFill>
                  <a:srgbClr val="0070C0"/>
                </a:solidFill>
              </a:rPr>
              <a:t>Ростехнадзора по видам контроля и надзора разработаны </a:t>
            </a:r>
            <a:r>
              <a:rPr lang="ru-RU" sz="1600" b="1" dirty="0">
                <a:solidFill>
                  <a:srgbClr val="0070C0"/>
                </a:solidFill>
              </a:rPr>
              <a:t>в соответствии с требованиями Федерального закона от 31 июля 2020 г. № 248-ФЗ </a:t>
            </a:r>
            <a:r>
              <a:rPr lang="ru-RU" sz="1600" b="1" dirty="0" smtClean="0">
                <a:solidFill>
                  <a:srgbClr val="0070C0"/>
                </a:solidFill>
              </a:rPr>
              <a:t>«О </a:t>
            </a:r>
            <a:r>
              <a:rPr lang="ru-RU" sz="1600" b="1" dirty="0">
                <a:solidFill>
                  <a:srgbClr val="0070C0"/>
                </a:solidFill>
              </a:rPr>
              <a:t>государственном контроле (надзоре) и муниципальном контроле в Российской </a:t>
            </a:r>
            <a:r>
              <a:rPr lang="ru-RU" sz="1600" b="1" dirty="0" smtClean="0">
                <a:solidFill>
                  <a:srgbClr val="0070C0"/>
                </a:solidFill>
              </a:rPr>
              <a:t>Федерации»</a:t>
            </a:r>
          </a:p>
          <a:p>
            <a:pPr marL="0" indent="0" algn="ctr">
              <a:buNone/>
            </a:pPr>
            <a:r>
              <a:rPr lang="ru-RU" sz="1300" b="1" dirty="0">
                <a:solidFill>
                  <a:srgbClr val="0070C0"/>
                </a:solidFill>
              </a:rPr>
              <a:t>В соответствии с Правилами разработки и утверждения контрольными (надзорными) органами программы профилактики рисков причинения вреда (ущерба) охраняемым законом ценностям, утвержденными постановлением Правительства Российской Федерации от 25 июня 2021 г. № 990, в целях повышения качества реализации контрольно-надзорных </a:t>
            </a:r>
            <a:r>
              <a:rPr lang="ru-RU" sz="1300" b="1" dirty="0" smtClean="0">
                <a:solidFill>
                  <a:srgbClr val="0070C0"/>
                </a:solidFill>
              </a:rPr>
              <a:t>полномочий на сайте </a:t>
            </a:r>
            <a:r>
              <a:rPr lang="ru-RU" sz="1400" dirty="0" smtClean="0">
                <a:solidFill>
                  <a:srgbClr val="C00000"/>
                </a:solidFill>
              </a:rPr>
              <a:t>Северо-Уральского </a:t>
            </a:r>
            <a:r>
              <a:rPr lang="ru-RU" sz="1400" dirty="0">
                <a:solidFill>
                  <a:srgbClr val="C00000"/>
                </a:solidFill>
              </a:rPr>
              <a:t>управления </a:t>
            </a:r>
            <a:r>
              <a:rPr lang="ru-RU" sz="1400" dirty="0" smtClean="0">
                <a:solidFill>
                  <a:srgbClr val="C00000"/>
                </a:solidFill>
              </a:rPr>
              <a:t>Ростехнадзора </a:t>
            </a:r>
            <a:r>
              <a:rPr lang="ru-RU" sz="1300" b="1" dirty="0" smtClean="0">
                <a:solidFill>
                  <a:srgbClr val="0070C0"/>
                </a:solidFill>
              </a:rPr>
              <a:t>размещен:</a:t>
            </a:r>
          </a:p>
          <a:p>
            <a:pPr marL="0" indent="0" algn="ctr">
              <a:buNone/>
            </a:pPr>
            <a:r>
              <a:rPr lang="ru-RU" sz="1400" b="1" dirty="0" smtClean="0">
                <a:hlinkClick r:id="rId3"/>
              </a:rPr>
              <a:t>ПЛАН-ГРАФИК </a:t>
            </a:r>
            <a:r>
              <a:rPr lang="ru-RU" sz="1400" b="1" dirty="0">
                <a:hlinkClick r:id="rId3"/>
              </a:rPr>
              <a:t>консультирования ЮЛ и ИП по вопросам, связанным с организацией и осуществлением федерального государственного надзора, в рамках осуществления мероприятий по профилактике обязательных требований</a:t>
            </a:r>
            <a:endParaRPr lang="ru-RU" sz="1300" b="1" dirty="0">
              <a:solidFill>
                <a:srgbClr val="0070C0"/>
              </a:solidFill>
            </a:endParaRPr>
          </a:p>
        </p:txBody>
      </p:sp>
      <p:sp>
        <p:nvSpPr>
          <p:cNvPr id="4" name="Объект 3"/>
          <p:cNvSpPr>
            <a:spLocks noGrp="1"/>
          </p:cNvSpPr>
          <p:nvPr>
            <p:ph sz="quarter" idx="2"/>
          </p:nvPr>
        </p:nvSpPr>
        <p:spPr>
          <a:xfrm>
            <a:off x="5231904" y="903039"/>
            <a:ext cx="6609342" cy="4680521"/>
          </a:xfrm>
        </p:spPr>
        <p:style>
          <a:lnRef idx="3">
            <a:schemeClr val="lt1"/>
          </a:lnRef>
          <a:fillRef idx="1">
            <a:schemeClr val="accent1"/>
          </a:fillRef>
          <a:effectRef idx="1">
            <a:schemeClr val="accent1"/>
          </a:effectRef>
          <a:fontRef idx="minor">
            <a:schemeClr val="lt1"/>
          </a:fontRef>
        </p:style>
        <p:txBody>
          <a:bodyPr/>
          <a:lstStyle/>
          <a:p>
            <a:pPr marL="0" indent="0" algn="ctr">
              <a:buNone/>
            </a:pPr>
            <a:r>
              <a:rPr lang="ru-RU" sz="1600" dirty="0" smtClean="0">
                <a:solidFill>
                  <a:srgbClr val="0070C0"/>
                </a:solidFill>
              </a:rPr>
              <a:t>Структура План-графика </a:t>
            </a:r>
            <a:r>
              <a:rPr lang="ru-RU" sz="1600" dirty="0">
                <a:solidFill>
                  <a:srgbClr val="0070C0"/>
                </a:solidFill>
              </a:rPr>
              <a:t>профилактических </a:t>
            </a:r>
            <a:r>
              <a:rPr lang="ru-RU" sz="1600" dirty="0" smtClean="0">
                <a:solidFill>
                  <a:srgbClr val="0070C0"/>
                </a:solidFill>
              </a:rPr>
              <a:t>мероприятий:</a:t>
            </a:r>
          </a:p>
          <a:p>
            <a:pPr marL="0" indent="0">
              <a:spcBef>
                <a:spcPts val="0"/>
              </a:spcBef>
              <a:spcAft>
                <a:spcPts val="0"/>
              </a:spcAft>
              <a:buNone/>
            </a:pPr>
            <a:r>
              <a:rPr lang="ru-RU" sz="1800" dirty="0" smtClean="0"/>
              <a:t>- Обзор </a:t>
            </a:r>
            <a:r>
              <a:rPr lang="ru-RU" sz="1800" dirty="0"/>
              <a:t>правоприменительной </a:t>
            </a:r>
            <a:r>
              <a:rPr lang="ru-RU" sz="1800" dirty="0" smtClean="0"/>
              <a:t>практики;</a:t>
            </a:r>
          </a:p>
          <a:p>
            <a:pPr marL="0" indent="0">
              <a:spcBef>
                <a:spcPts val="0"/>
              </a:spcBef>
              <a:spcAft>
                <a:spcPts val="0"/>
              </a:spcAft>
              <a:buNone/>
            </a:pPr>
            <a:r>
              <a:rPr lang="ru-RU" sz="1800" dirty="0" smtClean="0"/>
              <a:t>- Размещение </a:t>
            </a:r>
            <a:r>
              <a:rPr lang="ru-RU" sz="1800" dirty="0"/>
              <a:t>на официальном сайте </a:t>
            </a:r>
            <a:r>
              <a:rPr lang="ru-RU" sz="1800" dirty="0" smtClean="0"/>
              <a:t>Управления перечня </a:t>
            </a:r>
            <a:r>
              <a:rPr lang="ru-RU" sz="1800" dirty="0"/>
              <a:t>нормативных правовых актов или их отдельных частей, содержащих обязательные требования, оценка соблюдения которых является предметом государственного </a:t>
            </a:r>
            <a:r>
              <a:rPr lang="ru-RU" sz="1800" dirty="0" smtClean="0"/>
              <a:t>надзора;</a:t>
            </a:r>
          </a:p>
          <a:p>
            <a:pPr marL="0" indent="0">
              <a:spcBef>
                <a:spcPts val="0"/>
              </a:spcBef>
              <a:spcAft>
                <a:spcPts val="0"/>
              </a:spcAft>
              <a:buNone/>
            </a:pPr>
            <a:r>
              <a:rPr lang="ru-RU" sz="1800" dirty="0" smtClean="0"/>
              <a:t>- Оказание </a:t>
            </a:r>
            <a:r>
              <a:rPr lang="ru-RU" sz="1800" dirty="0"/>
              <a:t>консультативной помощи гражданам, индивидуальным предпринимателям и юридическим лицам по вопросам соблюдения обязательных </a:t>
            </a:r>
            <a:r>
              <a:rPr lang="ru-RU" sz="1800" dirty="0" smtClean="0"/>
              <a:t>правил;</a:t>
            </a:r>
          </a:p>
          <a:p>
            <a:pPr marL="0" indent="0">
              <a:spcBef>
                <a:spcPts val="0"/>
              </a:spcBef>
              <a:spcAft>
                <a:spcPts val="0"/>
              </a:spcAft>
              <a:buNone/>
            </a:pPr>
            <a:r>
              <a:rPr lang="ru-RU" sz="1800" dirty="0" smtClean="0"/>
              <a:t>- Информирование </a:t>
            </a:r>
            <a:r>
              <a:rPr lang="ru-RU" sz="1800" dirty="0"/>
              <a:t>о содержании новых нормативных правовых актов, устанавливающих обязательные требования, внесенных изменениях в действующие акты, сроках и порядке вступления их в </a:t>
            </a:r>
            <a:r>
              <a:rPr lang="ru-RU" sz="1800" dirty="0" smtClean="0"/>
              <a:t>действие;</a:t>
            </a:r>
          </a:p>
          <a:p>
            <a:pPr marL="0" indent="0">
              <a:spcBef>
                <a:spcPts val="0"/>
              </a:spcBef>
              <a:spcAft>
                <a:spcPts val="0"/>
              </a:spcAft>
              <a:buNone/>
            </a:pPr>
            <a:r>
              <a:rPr lang="ru-RU" sz="1800" dirty="0" smtClean="0"/>
              <a:t>- Информирование </a:t>
            </a:r>
            <a:r>
              <a:rPr lang="ru-RU" sz="1800" dirty="0"/>
              <a:t>о деятельности </a:t>
            </a:r>
            <a:r>
              <a:rPr lang="ru-RU" sz="1800" dirty="0" smtClean="0"/>
              <a:t>Управления в </a:t>
            </a:r>
            <a:r>
              <a:rPr lang="ru-RU" sz="1800" dirty="0"/>
              <a:t>части осуществления </a:t>
            </a:r>
            <a:r>
              <a:rPr lang="ru-RU" sz="1800" dirty="0" smtClean="0"/>
              <a:t>государственного надзора (контроля);</a:t>
            </a:r>
          </a:p>
          <a:p>
            <a:pPr marL="0" indent="0">
              <a:spcBef>
                <a:spcPts val="0"/>
              </a:spcBef>
              <a:spcAft>
                <a:spcPts val="0"/>
              </a:spcAft>
              <a:buNone/>
            </a:pPr>
            <a:r>
              <a:rPr lang="ru-RU" sz="1800" dirty="0" smtClean="0"/>
              <a:t>- </a:t>
            </a:r>
            <a:r>
              <a:rPr lang="ru-RU" sz="1800" dirty="0"/>
              <a:t>Регулярное применение практики предупреждения возможных нарушений обязательных </a:t>
            </a:r>
            <a:r>
              <a:rPr lang="ru-RU" sz="1800" dirty="0" smtClean="0"/>
              <a:t>требований.</a:t>
            </a:r>
          </a:p>
          <a:p>
            <a:pPr marL="0" indent="0">
              <a:spcBef>
                <a:spcPts val="0"/>
              </a:spcBef>
              <a:spcAft>
                <a:spcPts val="400"/>
              </a:spcAft>
              <a:buNone/>
            </a:pPr>
            <a:endParaRPr lang="ru-RU" sz="1600" dirty="0">
              <a:solidFill>
                <a:srgbClr val="0070C0"/>
              </a:solidFill>
            </a:endParaRPr>
          </a:p>
        </p:txBody>
      </p:sp>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38</a:t>
            </a:fld>
            <a:endParaRPr lang="ru-RU" dirty="0"/>
          </a:p>
        </p:txBody>
      </p:sp>
      <p:sp>
        <p:nvSpPr>
          <p:cNvPr id="6" name="Объект 3"/>
          <p:cNvSpPr txBox="1">
            <a:spLocks/>
          </p:cNvSpPr>
          <p:nvPr/>
        </p:nvSpPr>
        <p:spPr bwMode="auto">
          <a:xfrm>
            <a:off x="983432" y="5522655"/>
            <a:ext cx="10534672" cy="1065680"/>
          </a:xfrm>
          <a:prstGeom prst="rect">
            <a:avLst/>
          </a:prstGeom>
          <a:solidFill>
            <a:schemeClr val="accent2">
              <a:lumMod val="60000"/>
              <a:lumOff val="40000"/>
            </a:schemeClr>
          </a:solidFill>
          <a:ln w="38100" cap="flat" cmpd="sng" algn="ctr">
            <a:solidFill>
              <a:schemeClr val="lt1"/>
            </a:solidFill>
            <a:prstDash val="solid"/>
            <a:miter lim="800000"/>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lt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lt1"/>
                </a:solidFill>
                <a:latin typeface="+mn-lt"/>
                <a:ea typeface="+mn-ea"/>
                <a:cs typeface="+mn-cs"/>
              </a:defRPr>
            </a:lvl2pPr>
            <a:lvl3pPr marL="822325" indent="-228600" algn="l" rtl="0" eaLnBrk="0" fontAlgn="base" hangingPunct="0">
              <a:spcBef>
                <a:spcPts val="375"/>
              </a:spcBef>
              <a:spcAft>
                <a:spcPct val="0"/>
              </a:spcAft>
              <a:buClr>
                <a:srgbClr val="CFD7C7"/>
              </a:buClr>
              <a:buSzPct val="85000"/>
              <a:buFont typeface="Wingdings 2" pitchFamily="18" charset="2"/>
              <a:buChar char=""/>
              <a:defRPr sz="2000" kern="1200">
                <a:solidFill>
                  <a:schemeClr val="lt1"/>
                </a:solidFill>
                <a:latin typeface="+mn-lt"/>
                <a:ea typeface="+mn-ea"/>
                <a:cs typeface="+mn-cs"/>
              </a:defRPr>
            </a:lvl3pPr>
            <a:lvl4pPr marL="1096963" indent="-228600" algn="l" rtl="0" eaLnBrk="0" fontAlgn="base" hangingPunct="0">
              <a:spcBef>
                <a:spcPts val="375"/>
              </a:spcBef>
              <a:spcAft>
                <a:spcPct val="0"/>
              </a:spcAft>
              <a:buClr>
                <a:srgbClr val="E7BC29"/>
              </a:buClr>
              <a:buSzPct val="80000"/>
              <a:buFont typeface="Wingdings 2" pitchFamily="18" charset="2"/>
              <a:buChar char=""/>
              <a:defRPr sz="2000" kern="1200">
                <a:solidFill>
                  <a:schemeClr val="lt1"/>
                </a:solidFill>
                <a:latin typeface="+mn-lt"/>
                <a:ea typeface="+mn-ea"/>
                <a:cs typeface="+mn-cs"/>
              </a:defRPr>
            </a:lvl4pPr>
            <a:lvl5pPr marL="1371600" indent="-228600" algn="l" rtl="0" eaLnBrk="0" fontAlgn="base" hangingPunct="0">
              <a:spcBef>
                <a:spcPts val="375"/>
              </a:spcBef>
              <a:spcAft>
                <a:spcPct val="0"/>
              </a:spcAft>
              <a:buClr>
                <a:srgbClr val="E7BC29"/>
              </a:buClr>
              <a:buChar char="o"/>
              <a:defRPr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ru-RU" sz="1600" dirty="0" smtClean="0">
                <a:solidFill>
                  <a:srgbClr val="C00000"/>
                </a:solidFill>
              </a:rPr>
              <a:t>Обзоры Программы и подпрограмм по видам надзора (контроля) профилактики размещены на сайте Северо-Уральского управления Ростехнадзора </a:t>
            </a:r>
          </a:p>
          <a:p>
            <a:pPr marL="0" indent="0" algn="ctr">
              <a:spcBef>
                <a:spcPts val="0"/>
              </a:spcBef>
              <a:buNone/>
            </a:pPr>
            <a:r>
              <a:rPr lang="en-US" sz="1800" dirty="0">
                <a:solidFill>
                  <a:srgbClr val="002060"/>
                </a:solidFill>
              </a:rPr>
              <a:t>http://sural.gosnadzor.ru/activity/control/profilaktika-narusheniy-obyazatelnykh-trebovaniy/</a:t>
            </a:r>
            <a:endParaRPr lang="ru-RU" sz="1800" dirty="0"/>
          </a:p>
        </p:txBody>
      </p:sp>
      <p:sp>
        <p:nvSpPr>
          <p:cNvPr id="8" name="Нижний колонтитул 3"/>
          <p:cNvSpPr txBox="1">
            <a:spLocks/>
          </p:cNvSpPr>
          <p:nvPr/>
        </p:nvSpPr>
        <p:spPr>
          <a:xfrm>
            <a:off x="8760296" y="6381328"/>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65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p>
        </p:txBody>
      </p:sp>
      <p:sp>
        <p:nvSpPr>
          <p:cNvPr id="6" name="Заголовок 5"/>
          <p:cNvSpPr>
            <a:spLocks noGrp="1"/>
          </p:cNvSpPr>
          <p:nvPr>
            <p:ph type="title"/>
          </p:nvPr>
        </p:nvSpPr>
        <p:spPr>
          <a:xfrm>
            <a:off x="1991542" y="160045"/>
            <a:ext cx="8264525" cy="388635"/>
          </a:xfrm>
        </p:spPr>
        <p:txBody>
          <a:bodyPr>
            <a:normAutofit/>
          </a:bodyPr>
          <a:lstStyle/>
          <a:p>
            <a:pPr algn="ctr"/>
            <a:r>
              <a:rPr lang="ru-RU" sz="2000" b="1" dirty="0">
                <a:latin typeface="+mn-lt"/>
              </a:rPr>
              <a:t>Основные</a:t>
            </a:r>
            <a:r>
              <a:rPr lang="ru-RU" sz="2000" b="1" i="1" dirty="0">
                <a:latin typeface="+mn-lt"/>
              </a:rPr>
              <a:t> </a:t>
            </a:r>
            <a:r>
              <a:rPr lang="ru-RU" sz="2000" b="1" dirty="0">
                <a:latin typeface="+mn-lt"/>
              </a:rPr>
              <a:t>проблемы</a:t>
            </a:r>
          </a:p>
        </p:txBody>
      </p:sp>
      <p:sp>
        <p:nvSpPr>
          <p:cNvPr id="5" name="Объект 8"/>
          <p:cNvSpPr>
            <a:spLocks noGrp="1"/>
          </p:cNvSpPr>
          <p:nvPr>
            <p:ph idx="1"/>
          </p:nvPr>
        </p:nvSpPr>
        <p:spPr>
          <a:xfrm>
            <a:off x="327160" y="354362"/>
            <a:ext cx="11593288" cy="5902032"/>
          </a:xfrm>
        </p:spPr>
        <p:txBody>
          <a:bodyPr>
            <a:normAutofit/>
          </a:bodyPr>
          <a:lstStyle/>
          <a:p>
            <a:pPr marL="0" algn="just">
              <a:lnSpc>
                <a:spcPct val="110000"/>
              </a:lnSpc>
              <a:spcBef>
                <a:spcPts val="0"/>
              </a:spcBef>
            </a:pPr>
            <a:r>
              <a:rPr lang="ru-RU" sz="2000" dirty="0">
                <a:cs typeface="Times New Roman" panose="02020603050405020304" pitchFamily="18" charset="0"/>
              </a:rPr>
              <a:t>Обоснование промышленной безопасности зачастую используется организациями, эксплуатирующими ОПО, как способ обхода требований законодательства;</a:t>
            </a:r>
          </a:p>
          <a:p>
            <a:pPr marL="0" algn="just">
              <a:lnSpc>
                <a:spcPct val="110000"/>
              </a:lnSpc>
              <a:spcBef>
                <a:spcPts val="0"/>
              </a:spcBef>
            </a:pPr>
            <a:r>
              <a:rPr lang="ru-RU" sz="2000" dirty="0">
                <a:cs typeface="Times New Roman" panose="02020603050405020304" pitchFamily="18" charset="0"/>
              </a:rPr>
              <a:t>Загруженность инспекторского состава, вследствие территориальной разобщённости (расстояние между объектами, ограниченное движение транспорта). Сложности при осуществлении контрольно-надзорных функций ограниченным составом инспекторов, ввиду удаленности и труднодоступности объектов, входящих в проекты вновь разрабатываемых месторождений по добыче УГВС, сложных климатических и транспортных условий, зависимости осуществления ряда контрольно-надзорных функций от метеоусловий, масштабности производства, и его уникальности (в сравнении с маршрутами к местам следования проведения контрольно-надзорных мероприятий в Центральной России, на территории, поднадзорной Управлению, существует множество барьеров и  трудностей – 100 км асфальтированной дороги в сравнении с 350 км дорог тундры и заболоченной местности);</a:t>
            </a:r>
          </a:p>
          <a:p>
            <a:pPr marL="0" algn="just">
              <a:lnSpc>
                <a:spcPct val="110000"/>
              </a:lnSpc>
              <a:spcBef>
                <a:spcPts val="0"/>
              </a:spcBef>
            </a:pPr>
            <a:r>
              <a:rPr lang="ru-RU" sz="2000" dirty="0">
                <a:cs typeface="Times New Roman" panose="02020603050405020304" pitchFamily="18" charset="0"/>
              </a:rPr>
              <a:t>Отсутствие четких, законодательно установленных требований и понятий к ремонтам и проектированию производственных объектов;</a:t>
            </a:r>
          </a:p>
          <a:p>
            <a:pPr marL="0" algn="just">
              <a:lnSpc>
                <a:spcPct val="110000"/>
              </a:lnSpc>
              <a:spcBef>
                <a:spcPts val="0"/>
              </a:spcBef>
            </a:pPr>
            <a:r>
              <a:rPr lang="ru-RU" sz="2000" dirty="0">
                <a:cs typeface="Times New Roman" panose="02020603050405020304" pitchFamily="18" charset="0"/>
              </a:rPr>
              <a:t>Использование бывших в употреблении (повторного применения) труб (их частей) для ремонта магистральных газопроводов, установленное локальными нормативными документами.</a:t>
            </a:r>
          </a:p>
          <a:p>
            <a:pPr marL="0" algn="just">
              <a:lnSpc>
                <a:spcPct val="110000"/>
              </a:lnSpc>
              <a:spcBef>
                <a:spcPts val="0"/>
              </a:spcBef>
            </a:pPr>
            <a:r>
              <a:rPr lang="ru-RU" sz="2000" dirty="0">
                <a:cs typeface="Times New Roman" panose="02020603050405020304" pitchFamily="18" charset="0"/>
              </a:rPr>
              <a:t>Проведение капитальных ремонтов магистральных газопроводов, оформленных как «ремонт       </a:t>
            </a:r>
            <a:br>
              <a:rPr lang="ru-RU" sz="2000" dirty="0">
                <a:cs typeface="Times New Roman" panose="02020603050405020304" pitchFamily="18" charset="0"/>
              </a:rPr>
            </a:br>
            <a:r>
              <a:rPr lang="ru-RU" sz="2000" dirty="0">
                <a:cs typeface="Times New Roman" panose="02020603050405020304" pitchFamily="18" charset="0"/>
              </a:rPr>
              <a:t>         хозяйственным способом», без учета проектной документации.</a:t>
            </a:r>
          </a:p>
          <a:p>
            <a:pPr marL="0" algn="just">
              <a:lnSpc>
                <a:spcPct val="110000"/>
              </a:lnSpc>
              <a:spcBef>
                <a:spcPts val="0"/>
              </a:spcBef>
            </a:pPr>
            <a:endParaRPr lang="ru-RU" sz="2000" dirty="0">
              <a:latin typeface="Times New Roman" panose="02020603050405020304" pitchFamily="18" charset="0"/>
              <a:cs typeface="Times New Roman" panose="02020603050405020304" pitchFamily="18" charset="0"/>
            </a:endParaRPr>
          </a:p>
          <a:p>
            <a:pPr marL="0" algn="just">
              <a:lnSpc>
                <a:spcPct val="110000"/>
              </a:lnSpc>
              <a:spcBef>
                <a:spcPts val="0"/>
              </a:spcBef>
            </a:pPr>
            <a:endParaRPr lang="ru-RU" sz="2000" dirty="0">
              <a:latin typeface="Times New Roman" panose="02020603050405020304" pitchFamily="18" charset="0"/>
              <a:cs typeface="Times New Roman" panose="02020603050405020304" pitchFamily="18" charset="0"/>
            </a:endParaRPr>
          </a:p>
          <a:p>
            <a:pPr marL="0" algn="just">
              <a:lnSpc>
                <a:spcPct val="110000"/>
              </a:lnSpc>
              <a:spcBef>
                <a:spcPts val="0"/>
              </a:spcBef>
            </a:pPr>
            <a:endParaRPr lang="ru-RU" sz="20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AD9E2BEB-8C47-4135-9022-EDDE3C1A02B6}" type="slidenum">
              <a:rPr lang="ru-RU" smtClean="0"/>
              <a:pPr>
                <a:defRPr/>
              </a:pPr>
              <a:t>39</a:t>
            </a:fld>
            <a:endParaRPr lang="ru-RU" dirty="0"/>
          </a:p>
        </p:txBody>
      </p:sp>
    </p:spTree>
    <p:extLst>
      <p:ext uri="{BB962C8B-B14F-4D97-AF65-F5344CB8AC3E}">
        <p14:creationId xmlns:p14="http://schemas.microsoft.com/office/powerpoint/2010/main" val="1863494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944" y="157816"/>
            <a:ext cx="10364395" cy="634082"/>
          </a:xfrm>
        </p:spPr>
        <p:txBody>
          <a:bodyPr/>
          <a:lstStyle/>
          <a:p>
            <a:pPr algn="ctr"/>
            <a:r>
              <a:rPr lang="ru-RU" sz="2000" b="1" dirty="0">
                <a:latin typeface="+mn-lt"/>
              </a:rPr>
              <a:t>Энергосистемы региона</a:t>
            </a:r>
          </a:p>
        </p:txBody>
      </p:sp>
      <p:sp>
        <p:nvSpPr>
          <p:cNvPr id="3" name="Объект 2"/>
          <p:cNvSpPr>
            <a:spLocks noGrp="1"/>
          </p:cNvSpPr>
          <p:nvPr>
            <p:ph idx="1"/>
          </p:nvPr>
        </p:nvSpPr>
        <p:spPr>
          <a:xfrm>
            <a:off x="335360" y="1196752"/>
            <a:ext cx="6552728" cy="5400600"/>
          </a:xfrm>
        </p:spPr>
        <p:txBody>
          <a:bodyPr>
            <a:normAutofit/>
          </a:bodyPr>
          <a:lstStyle/>
          <a:p>
            <a:pPr lvl="0"/>
            <a:r>
              <a:rPr lang="ru-RU" sz="1800" dirty="0"/>
              <a:t>Установленная мощность энергосистемы </a:t>
            </a:r>
            <a:br>
              <a:rPr lang="ru-RU" sz="1800" dirty="0"/>
            </a:br>
            <a:r>
              <a:rPr lang="ru-RU" sz="1800" dirty="0" smtClean="0"/>
              <a:t>Тюменской </a:t>
            </a:r>
            <a:r>
              <a:rPr lang="ru-RU" sz="1800" dirty="0"/>
              <a:t>области, Ханты-Мансийского </a:t>
            </a:r>
            <a:r>
              <a:rPr lang="ru-RU" sz="1800" dirty="0" smtClean="0"/>
              <a:t/>
            </a:r>
            <a:br>
              <a:rPr lang="ru-RU" sz="1800" dirty="0" smtClean="0"/>
            </a:br>
            <a:r>
              <a:rPr lang="ru-RU" sz="1800" dirty="0" smtClean="0"/>
              <a:t>и </a:t>
            </a:r>
            <a:r>
              <a:rPr lang="ru-RU" sz="1800" dirty="0"/>
              <a:t>Ямало-Ненецкого автономных округов </a:t>
            </a:r>
            <a:r>
              <a:rPr lang="ru-RU" sz="1800" dirty="0" smtClean="0"/>
              <a:t>в 2022 году составляет </a:t>
            </a:r>
            <a:r>
              <a:rPr lang="ru-RU" sz="1800" dirty="0"/>
              <a:t>17 545,289 </a:t>
            </a:r>
            <a:r>
              <a:rPr lang="ru-RU" sz="1800" dirty="0" smtClean="0"/>
              <a:t>МВт</a:t>
            </a:r>
            <a:r>
              <a:rPr lang="ru-RU" sz="1800" dirty="0"/>
              <a:t>. </a:t>
            </a:r>
          </a:p>
          <a:p>
            <a:pPr lvl="0"/>
            <a:r>
              <a:rPr lang="ru-RU" sz="1800" dirty="0"/>
              <a:t>Выработка электроэнергии электростанциями энергосистемы Тюменской области, Ханты-Мансийского и Ямало-Ненецкого автономных округов за </a:t>
            </a:r>
            <a:r>
              <a:rPr lang="ru-RU" sz="1800" dirty="0" smtClean="0"/>
              <a:t>2021 </a:t>
            </a:r>
            <a:r>
              <a:rPr lang="ru-RU" sz="1800" dirty="0"/>
              <a:t>года составила 61 454,7 млн </a:t>
            </a:r>
            <a:r>
              <a:rPr lang="ru-RU" sz="1800" dirty="0" err="1"/>
              <a:t>кВт∙</a:t>
            </a:r>
            <a:r>
              <a:rPr lang="ru-RU" sz="1800" dirty="0" err="1" smtClean="0"/>
              <a:t>ч</a:t>
            </a:r>
            <a:r>
              <a:rPr lang="ru-RU" sz="1800" dirty="0" smtClean="0"/>
              <a:t>, </a:t>
            </a:r>
            <a:r>
              <a:rPr lang="ru-RU" sz="1800" dirty="0"/>
              <a:t>основная часть из </a:t>
            </a:r>
            <a:r>
              <a:rPr lang="ru-RU" sz="1800" dirty="0" smtClean="0"/>
              <a:t>которой</a:t>
            </a:r>
            <a:br>
              <a:rPr lang="ru-RU" sz="1800" dirty="0" smtClean="0"/>
            </a:br>
            <a:r>
              <a:rPr lang="ru-RU" sz="1800" dirty="0" smtClean="0"/>
              <a:t>(</a:t>
            </a:r>
            <a:r>
              <a:rPr lang="ru-RU" sz="1800" dirty="0"/>
              <a:t>91 %) </a:t>
            </a:r>
            <a:r>
              <a:rPr lang="ru-RU" sz="1800" dirty="0" smtClean="0"/>
              <a:t>потреблена </a:t>
            </a:r>
            <a:r>
              <a:rPr lang="ru-RU" sz="1800" dirty="0"/>
              <a:t>в регионе.</a:t>
            </a:r>
          </a:p>
          <a:p>
            <a:pPr lvl="0"/>
            <a:r>
              <a:rPr lang="ru-RU" sz="1800" dirty="0"/>
              <a:t>Потребление электроэнергии энергосистемы Тюменской области, Ханты-Мансийского и Ямало-Ненецкого автономных округов за </a:t>
            </a:r>
            <a:r>
              <a:rPr lang="ru-RU" sz="1800" dirty="0" smtClean="0"/>
              <a:t>в 2022 году</a:t>
            </a:r>
            <a:br>
              <a:rPr lang="ru-RU" sz="1800" dirty="0" smtClean="0"/>
            </a:br>
            <a:r>
              <a:rPr lang="ru-RU" sz="1800" dirty="0" smtClean="0"/>
              <a:t>составило </a:t>
            </a:r>
            <a:r>
              <a:rPr lang="ru-RU" sz="1800" dirty="0"/>
              <a:t>56 </a:t>
            </a:r>
            <a:r>
              <a:rPr lang="ru-RU" sz="1800" dirty="0" smtClean="0"/>
              <a:t>007,0 млн</a:t>
            </a:r>
            <a:r>
              <a:rPr lang="ru-RU" sz="1800" dirty="0"/>
              <a:t>. КВт*ч млн </a:t>
            </a:r>
            <a:r>
              <a:rPr lang="ru-RU" sz="1800" dirty="0" err="1"/>
              <a:t>кВт∙ч</a:t>
            </a:r>
            <a:r>
              <a:rPr lang="ru-RU" sz="1800" dirty="0"/>
              <a:t>.</a:t>
            </a:r>
          </a:p>
          <a:p>
            <a:r>
              <a:rPr lang="ru-RU" sz="1800" dirty="0"/>
              <a:t>Суммарный </a:t>
            </a:r>
            <a:r>
              <a:rPr lang="ru-RU" sz="1800" dirty="0" err="1"/>
              <a:t>переток</a:t>
            </a:r>
            <a:r>
              <a:rPr lang="ru-RU" sz="1800" dirty="0"/>
              <a:t> электроэнергии на выдачу </a:t>
            </a:r>
            <a:r>
              <a:rPr lang="ru-RU" sz="1800" dirty="0" smtClean="0"/>
              <a:t>в 2022 году составил 5 447,7 млн</a:t>
            </a:r>
            <a:r>
              <a:rPr lang="ru-RU" sz="1800" dirty="0"/>
              <a:t> </a:t>
            </a:r>
            <a:r>
              <a:rPr lang="ru-RU" sz="1800" dirty="0" err="1"/>
              <a:t>кВт∙ч</a:t>
            </a:r>
            <a:r>
              <a:rPr lang="ru-RU" sz="1800" dirty="0"/>
              <a:t>.</a:t>
            </a:r>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3"/>
          <a:srcRect l="26375" t="13250" r="48819" b="25850"/>
          <a:stretch/>
        </p:blipFill>
        <p:spPr>
          <a:xfrm>
            <a:off x="7176120" y="807911"/>
            <a:ext cx="4414323" cy="5399893"/>
          </a:xfrm>
          <a:prstGeom prst="rect">
            <a:avLst/>
          </a:prstGeom>
        </p:spPr>
      </p:pic>
    </p:spTree>
    <p:extLst>
      <p:ext uri="{BB962C8B-B14F-4D97-AF65-F5344CB8AC3E}">
        <p14:creationId xmlns:p14="http://schemas.microsoft.com/office/powerpoint/2010/main" val="24461465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p>
        </p:txBody>
      </p:sp>
      <p:sp>
        <p:nvSpPr>
          <p:cNvPr id="6" name="Заголовок 5"/>
          <p:cNvSpPr>
            <a:spLocks noGrp="1"/>
          </p:cNvSpPr>
          <p:nvPr>
            <p:ph type="title"/>
          </p:nvPr>
        </p:nvSpPr>
        <p:spPr>
          <a:xfrm>
            <a:off x="1999737" y="260648"/>
            <a:ext cx="8264525" cy="432048"/>
          </a:xfrm>
        </p:spPr>
        <p:txBody>
          <a:bodyPr/>
          <a:lstStyle/>
          <a:p>
            <a:pPr algn="ctr"/>
            <a:r>
              <a:rPr lang="ru-RU" sz="2000" b="1" dirty="0">
                <a:latin typeface="+mn-lt"/>
              </a:rPr>
              <a:t>Основные</a:t>
            </a:r>
            <a:r>
              <a:rPr lang="ru-RU" sz="2000" b="1" i="1" dirty="0">
                <a:latin typeface="+mn-lt"/>
              </a:rPr>
              <a:t> </a:t>
            </a:r>
            <a:r>
              <a:rPr lang="ru-RU" sz="2000" b="1" dirty="0">
                <a:latin typeface="+mn-lt"/>
              </a:rPr>
              <a:t>проблемы</a:t>
            </a:r>
          </a:p>
        </p:txBody>
      </p:sp>
      <p:sp>
        <p:nvSpPr>
          <p:cNvPr id="5" name="Объект 8"/>
          <p:cNvSpPr>
            <a:spLocks noGrp="1"/>
          </p:cNvSpPr>
          <p:nvPr>
            <p:ph idx="1"/>
          </p:nvPr>
        </p:nvSpPr>
        <p:spPr>
          <a:xfrm>
            <a:off x="713398" y="476672"/>
            <a:ext cx="10837205" cy="5513866"/>
          </a:xfrm>
        </p:spPr>
        <p:txBody>
          <a:bodyPr>
            <a:normAutofit lnSpcReduction="10000"/>
          </a:bodyPr>
          <a:lstStyle/>
          <a:p>
            <a:pPr marL="0" indent="0" algn="just">
              <a:lnSpc>
                <a:spcPct val="110000"/>
              </a:lnSpc>
              <a:spcBef>
                <a:spcPts val="0"/>
              </a:spcBef>
              <a:buNone/>
            </a:pPr>
            <a:endParaRPr lang="ru-RU" sz="1050" dirty="0">
              <a:latin typeface="Times New Roman" panose="02020603050405020304" pitchFamily="18" charset="0"/>
              <a:cs typeface="Times New Roman" panose="02020603050405020304" pitchFamily="18" charset="0"/>
            </a:endParaRPr>
          </a:p>
          <a:p>
            <a:pPr marL="0" algn="just">
              <a:lnSpc>
                <a:spcPct val="110000"/>
              </a:lnSpc>
              <a:spcBef>
                <a:spcPts val="0"/>
              </a:spcBef>
            </a:pPr>
            <a:r>
              <a:rPr lang="ru-RU" sz="2000" dirty="0">
                <a:cs typeface="Times New Roman" panose="02020603050405020304" pitchFamily="18" charset="0"/>
              </a:rPr>
              <a:t>Подмена понятий реконструкции, технического перевооружения и капитального ремонта, которая зачастую проявляется при капитальном ремонте.</a:t>
            </a:r>
          </a:p>
          <a:p>
            <a:pPr marL="0" algn="just">
              <a:lnSpc>
                <a:spcPct val="110000"/>
              </a:lnSpc>
              <a:spcBef>
                <a:spcPts val="0"/>
              </a:spcBef>
            </a:pPr>
            <a:r>
              <a:rPr lang="ru-RU" sz="2000" dirty="0">
                <a:cs typeface="Times New Roman" panose="02020603050405020304" pitchFamily="18" charset="0"/>
              </a:rPr>
              <a:t>Криогенная среда: отсутствие в процессе эксплуатации опыта ремонта и наблюдения за состоянием металла оборудования (емкостей, насосов, шаровых кранов) при низких температурах рабочих сред, от ввода и до окончания расчетного срока эксплуатации оборудования, в рабочих и аварийных ситуациях.</a:t>
            </a:r>
          </a:p>
          <a:p>
            <a:pPr marL="0" algn="just">
              <a:lnSpc>
                <a:spcPct val="110000"/>
              </a:lnSpc>
              <a:spcBef>
                <a:spcPts val="0"/>
              </a:spcBef>
            </a:pPr>
            <a:r>
              <a:rPr lang="ru-RU" sz="2000" dirty="0">
                <a:cs typeface="Times New Roman" panose="02020603050405020304" pitchFamily="18" charset="0"/>
              </a:rPr>
              <a:t>Увеличение межремонтного периода работы технологических объектов без учёта особенностей организации и проведения планово-предупредительных ремонтов отдельного оборудования;</a:t>
            </a:r>
          </a:p>
          <a:p>
            <a:pPr marL="0" algn="just">
              <a:lnSpc>
                <a:spcPct val="110000"/>
              </a:lnSpc>
              <a:spcBef>
                <a:spcPts val="0"/>
              </a:spcBef>
            </a:pPr>
            <a:r>
              <a:rPr lang="ru-RU" sz="2000" dirty="0">
                <a:cs typeface="Times New Roman" panose="02020603050405020304" pitchFamily="18" charset="0"/>
              </a:rPr>
              <a:t>Утрата производственным персоналом навыков проведения рутинных работ;</a:t>
            </a:r>
          </a:p>
          <a:p>
            <a:pPr marL="0" algn="just">
              <a:lnSpc>
                <a:spcPct val="110000"/>
              </a:lnSpc>
              <a:spcBef>
                <a:spcPts val="0"/>
              </a:spcBef>
            </a:pPr>
            <a:r>
              <a:rPr lang="ru-RU" sz="2000" dirty="0">
                <a:cs typeface="Times New Roman" panose="02020603050405020304" pitchFamily="18" charset="0"/>
              </a:rPr>
              <a:t>При вводе в эксплуатацию буровых установок с 01.01.2021 исключены из состава комиссии по вводу в эксплуатацию буровых установок представителей территориальных органов Ростехнадзора;</a:t>
            </a:r>
          </a:p>
          <a:p>
            <a:pPr marL="0" algn="just">
              <a:lnSpc>
                <a:spcPct val="110000"/>
              </a:lnSpc>
              <a:spcBef>
                <a:spcPts val="0"/>
              </a:spcBef>
            </a:pPr>
            <a:r>
              <a:rPr lang="ru-RU" sz="2000" dirty="0">
                <a:cs typeface="Times New Roman" panose="02020603050405020304" pitchFamily="18" charset="0"/>
              </a:rPr>
              <a:t>Скважины, находящиеся в собственности государства и расположенные на территории нераспределенного фонда недр не подпадают под требования Правил безопасности в нефтяной и газовой промышленности, механизм осуществления контроля со стороны территориальных органов Ростехнадзора за их состоянием отсутствует.</a:t>
            </a:r>
          </a:p>
          <a:p>
            <a:pPr marL="0" algn="just">
              <a:lnSpc>
                <a:spcPct val="110000"/>
              </a:lnSpc>
              <a:spcBef>
                <a:spcPts val="0"/>
              </a:spcBef>
            </a:pPr>
            <a:endParaRPr lang="ru-RU" sz="2400" dirty="0">
              <a:latin typeface="Times New Roman" panose="02020603050405020304" pitchFamily="18" charset="0"/>
              <a:cs typeface="Times New Roman" panose="02020603050405020304" pitchFamily="18" charset="0"/>
            </a:endParaRPr>
          </a:p>
          <a:p>
            <a:pPr marL="0" algn="just">
              <a:lnSpc>
                <a:spcPct val="110000"/>
              </a:lnSpc>
              <a:spcBef>
                <a:spcPts val="0"/>
              </a:spcBef>
            </a:pPr>
            <a:endParaRPr lang="ru-RU" sz="20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r>
              <a:rPr lang="ru-RU" dirty="0" smtClean="0"/>
              <a:t>32</a:t>
            </a:r>
            <a:endParaRPr lang="ru-RU" dirty="0"/>
          </a:p>
        </p:txBody>
      </p:sp>
    </p:spTree>
    <p:extLst>
      <p:ext uri="{BB962C8B-B14F-4D97-AF65-F5344CB8AC3E}">
        <p14:creationId xmlns:p14="http://schemas.microsoft.com/office/powerpoint/2010/main" val="21759562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672031" y="211823"/>
            <a:ext cx="11089231" cy="432048"/>
          </a:xfrm>
        </p:spPr>
        <p:txBody>
          <a:bodyPr>
            <a:normAutofit/>
          </a:bodyPr>
          <a:lstStyle/>
          <a:p>
            <a:pPr algn="ctr"/>
            <a:r>
              <a:rPr lang="ru-RU" sz="2000" b="1" dirty="0">
                <a:latin typeface="+mn-lt"/>
              </a:rPr>
              <a:t>Приоритетные цели и задачи Северо-Уральского управления Ростехнадзора</a:t>
            </a:r>
          </a:p>
        </p:txBody>
      </p:sp>
      <p:sp>
        <p:nvSpPr>
          <p:cNvPr id="9" name="Объект 8"/>
          <p:cNvSpPr>
            <a:spLocks noGrp="1"/>
          </p:cNvSpPr>
          <p:nvPr>
            <p:ph idx="1"/>
          </p:nvPr>
        </p:nvSpPr>
        <p:spPr>
          <a:xfrm>
            <a:off x="551384" y="632471"/>
            <a:ext cx="11223972" cy="5777456"/>
          </a:xfrm>
        </p:spPr>
        <p:txBody>
          <a:bodyPr>
            <a:normAutofit/>
          </a:bodyPr>
          <a:lstStyle/>
          <a:p>
            <a:pPr marL="0" algn="just">
              <a:lnSpc>
                <a:spcPct val="105000"/>
              </a:lnSpc>
              <a:spcBef>
                <a:spcPts val="0"/>
              </a:spcBef>
            </a:pPr>
            <a:r>
              <a:rPr lang="ru-RU" sz="2000" dirty="0"/>
              <a:t>Обеспечивать контроль за формированием эксплуатирующими организациями  системы (графиков) планово-предупредительных ремонтов и соблюдением обязательных требований при проведении ремонтных работ, в том числе работ повышенной опасности;</a:t>
            </a:r>
          </a:p>
          <a:p>
            <a:pPr marL="0" algn="just">
              <a:lnSpc>
                <a:spcPct val="105000"/>
              </a:lnSpc>
              <a:spcBef>
                <a:spcPts val="0"/>
              </a:spcBef>
            </a:pPr>
            <a:r>
              <a:rPr lang="ru-RU" sz="2000" dirty="0"/>
              <a:t>Осуществлять качественный контроль за объектами строительства в рамках реализаций проектных решений;</a:t>
            </a:r>
          </a:p>
          <a:p>
            <a:pPr marL="0" algn="just">
              <a:lnSpc>
                <a:spcPct val="105000"/>
              </a:lnSpc>
              <a:spcBef>
                <a:spcPts val="0"/>
              </a:spcBef>
            </a:pPr>
            <a:r>
              <a:rPr lang="ru-RU" sz="2000" dirty="0"/>
              <a:t>Регулярное применение в административной практике как предостережений, так и административных приостановлений деятельности, административных наказаний в отношении юридических лиц, дисквалификации должностных лиц;</a:t>
            </a:r>
          </a:p>
          <a:p>
            <a:pPr marL="0" algn="just">
              <a:lnSpc>
                <a:spcPct val="105000"/>
              </a:lnSpc>
              <a:spcBef>
                <a:spcPts val="0"/>
              </a:spcBef>
            </a:pPr>
            <a:r>
              <a:rPr lang="ru-RU" sz="2000" dirty="0"/>
              <a:t>Участие в разработке предложений по структуре и содержанию Федеральных норм и правил в области промышленной безопасности;</a:t>
            </a:r>
          </a:p>
          <a:p>
            <a:pPr marL="0" algn="just">
              <a:lnSpc>
                <a:spcPct val="105000"/>
              </a:lnSpc>
              <a:spcBef>
                <a:spcPts val="0"/>
              </a:spcBef>
            </a:pPr>
            <a:r>
              <a:rPr lang="ru-RU" sz="2000" dirty="0"/>
              <a:t>Обеспечение готовности оборудования, в том числе и энергетического, и технологических процессов на опасных объектах к эксплуатации в нормальном технологическом режиме при наступлении и прохождении паводкового периода;</a:t>
            </a:r>
          </a:p>
          <a:p>
            <a:pPr marL="0" algn="just">
              <a:spcBef>
                <a:spcPts val="0"/>
              </a:spcBef>
            </a:pPr>
            <a:r>
              <a:rPr lang="ru-RU" sz="2000" dirty="0"/>
              <a:t>Дополнительно сфокусировать и включить в программу проверок опасных производственных объектов контрольно-надзорные мероприятия по: подготовке и проведению ремонтных работ, в том числе повышенной опасности, наличию и соблюдению системы планово-предупредительного ремонта (с целью предупреждения преждевременного износа деталей, узлов и механизмов и содержания их в работоспособном состоянии).</a:t>
            </a:r>
            <a:endParaRPr lang="ru-RU" sz="2400" dirty="0"/>
          </a:p>
        </p:txBody>
      </p:sp>
      <p:sp>
        <p:nvSpPr>
          <p:cNvPr id="7"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a:solidFill>
                  <a:srgbClr val="3103F7"/>
                </a:solidFill>
                <a:latin typeface="Times New Roman" panose="02020603050405020304" pitchFamily="18" charset="0"/>
                <a:cs typeface="Times New Roman" panose="02020603050405020304" pitchFamily="18" charset="0"/>
              </a:rPr>
              <a:t>Северо-Уральское управление </a:t>
            </a:r>
            <a:r>
              <a:rPr lang="ru-RU" sz="1200" i="1" dirty="0" err="1">
                <a:solidFill>
                  <a:srgbClr val="3103F7"/>
                </a:solidFill>
                <a:latin typeface="Times New Roman" panose="02020603050405020304" pitchFamily="18" charset="0"/>
                <a:cs typeface="Times New Roman" panose="02020603050405020304" pitchFamily="18" charset="0"/>
              </a:rPr>
              <a:t>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AD9E2BEB-8C47-4135-9022-EDDE3C1A02B6}" type="slidenum">
              <a:rPr lang="ru-RU" smtClean="0"/>
              <a:pPr>
                <a:defRPr/>
              </a:pPr>
              <a:t>41</a:t>
            </a:fld>
            <a:endParaRPr lang="ru-RU" dirty="0"/>
          </a:p>
        </p:txBody>
      </p:sp>
    </p:spTree>
    <p:extLst>
      <p:ext uri="{BB962C8B-B14F-4D97-AF65-F5344CB8AC3E}">
        <p14:creationId xmlns:p14="http://schemas.microsoft.com/office/powerpoint/2010/main" val="34655475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2967041" y="5086351"/>
            <a:ext cx="6257925"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dirty="0"/>
          </a:p>
        </p:txBody>
      </p:sp>
      <p:sp>
        <p:nvSpPr>
          <p:cNvPr id="5123" name="Rectangle 2"/>
          <p:cNvSpPr>
            <a:spLocks noChangeArrowheads="1"/>
          </p:cNvSpPr>
          <p:nvPr/>
        </p:nvSpPr>
        <p:spPr bwMode="auto">
          <a:xfrm>
            <a:off x="2450308" y="914401"/>
            <a:ext cx="7291388"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dirty="0"/>
          </a:p>
        </p:txBody>
      </p:sp>
      <p:sp>
        <p:nvSpPr>
          <p:cNvPr id="5126" name="Rectangle 5"/>
          <p:cNvSpPr>
            <a:spLocks noChangeArrowheads="1"/>
          </p:cNvSpPr>
          <p:nvPr/>
        </p:nvSpPr>
        <p:spPr bwMode="auto">
          <a:xfrm>
            <a:off x="2722854" y="993334"/>
            <a:ext cx="4212468" cy="1787594"/>
          </a:xfrm>
          <a:prstGeom prst="rect">
            <a:avLst/>
          </a:prstGeom>
          <a:noFill/>
          <a:ln>
            <a:noFill/>
          </a:ln>
        </p:spPr>
        <p:txBody>
          <a:bodyPr tIns="6858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32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lgn="ctr">
              <a:lnSpc>
                <a:spcPct val="100000"/>
              </a:lnSpc>
              <a:spcBef>
                <a:spcPts val="272"/>
              </a:spcBef>
              <a:spcAft>
                <a:spcPct val="0"/>
              </a:spcAft>
            </a:pPr>
            <a:endParaRPr lang="ru-RU" sz="1500" b="1" dirty="0">
              <a:latin typeface="Times New Roman" panose="02020603050405020304" pitchFamily="18" charset="0"/>
            </a:endParaRPr>
          </a:p>
        </p:txBody>
      </p:sp>
      <p:sp>
        <p:nvSpPr>
          <p:cNvPr id="5127" name="Rectangle 6"/>
          <p:cNvSpPr>
            <a:spLocks noChangeArrowheads="1"/>
          </p:cNvSpPr>
          <p:nvPr/>
        </p:nvSpPr>
        <p:spPr bwMode="auto">
          <a:xfrm>
            <a:off x="2446437" y="2672922"/>
            <a:ext cx="7291388" cy="6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tIns="68580" anchor="ct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32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lgn="ctr" eaLnBrk="1" hangingPunct="1">
              <a:lnSpc>
                <a:spcPct val="100000"/>
              </a:lnSpc>
              <a:spcAft>
                <a:spcPct val="0"/>
              </a:spcAft>
            </a:pPr>
            <a:r>
              <a:rPr lang="ru-RU" sz="4800" b="1" i="1" dirty="0">
                <a:solidFill>
                  <a:schemeClr val="accent2">
                    <a:lumMod val="75000"/>
                  </a:schemeClr>
                </a:solidFill>
              </a:rPr>
              <a:t>Благодарю за внимание!</a:t>
            </a:r>
            <a:endParaRPr lang="ru-RU" sz="4800" b="1" i="1" dirty="0">
              <a:ln w="13462">
                <a:solidFill>
                  <a:schemeClr val="bg1"/>
                </a:solidFill>
                <a:prstDash val="solid"/>
              </a:ln>
              <a:solidFill>
                <a:schemeClr val="accent2">
                  <a:lumMod val="75000"/>
                </a:schemeClr>
              </a:solidFill>
              <a:effectLst>
                <a:outerShdw dist="38100" dir="2700000" algn="bl" rotWithShape="0">
                  <a:schemeClr val="accent5"/>
                </a:outerShdw>
              </a:effectLst>
              <a:latin typeface="Times New Roman" panose="02020603050405020304" pitchFamily="18" charset="0"/>
            </a:endParaRPr>
          </a:p>
        </p:txBody>
      </p:sp>
      <p:sp>
        <p:nvSpPr>
          <p:cNvPr id="5128" name="Rectangle 7"/>
          <p:cNvSpPr>
            <a:spLocks noChangeArrowheads="1"/>
          </p:cNvSpPr>
          <p:nvPr/>
        </p:nvSpPr>
        <p:spPr bwMode="auto">
          <a:xfrm>
            <a:off x="2450308" y="5086350"/>
            <a:ext cx="7291388" cy="77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tIns="6858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32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lgn="ctr">
              <a:lnSpc>
                <a:spcPct val="90000"/>
              </a:lnSpc>
              <a:spcBef>
                <a:spcPts val="272"/>
              </a:spcBef>
              <a:spcAft>
                <a:spcPct val="0"/>
              </a:spcAft>
            </a:pPr>
            <a:endParaRPr lang="ru-RU" sz="2100" dirty="0">
              <a:ln w="0"/>
              <a:solidFill>
                <a:schemeClr val="accent5">
                  <a:lumMod val="50000"/>
                </a:schemeClr>
              </a:solidFill>
              <a:effectLst>
                <a:outerShdw blurRad="38100" dist="19050" dir="2700000" algn="tl" rotWithShape="0">
                  <a:schemeClr val="dk1">
                    <a:alpha val="40000"/>
                  </a:schemeClr>
                </a:outerShdw>
              </a:effectLst>
              <a:latin typeface="+mj-lt"/>
            </a:endParaRPr>
          </a:p>
        </p:txBody>
      </p:sp>
      <p:sp>
        <p:nvSpPr>
          <p:cNvPr id="10" name="Нижний колонтитул 3"/>
          <p:cNvSpPr txBox="1">
            <a:spLocks/>
          </p:cNvSpPr>
          <p:nvPr/>
        </p:nvSpPr>
        <p:spPr>
          <a:xfrm>
            <a:off x="9021707"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p>
        </p:txBody>
      </p:sp>
      <p:sp>
        <p:nvSpPr>
          <p:cNvPr id="2" name="Номер слайда 1"/>
          <p:cNvSpPr>
            <a:spLocks noGrp="1"/>
          </p:cNvSpPr>
          <p:nvPr>
            <p:ph type="sldNum" sz="quarter" idx="12"/>
          </p:nvPr>
        </p:nvSpPr>
        <p:spPr/>
        <p:txBody>
          <a:bodyPr/>
          <a:lstStyle/>
          <a:p>
            <a:pPr>
              <a:defRPr/>
            </a:pPr>
            <a:fld id="{E6FE964F-8665-4234-8811-49E14BA77027}" type="slidenum">
              <a:rPr lang="ru-RU" smtClean="0"/>
              <a:pPr>
                <a:defRPr/>
              </a:pPr>
              <a:t>42</a:t>
            </a:fld>
            <a:endParaRPr lang="ru-RU" dirty="0"/>
          </a:p>
        </p:txBody>
      </p:sp>
    </p:spTree>
    <p:extLst>
      <p:ext uri="{BB962C8B-B14F-4D97-AF65-F5344CB8AC3E}">
        <p14:creationId xmlns:p14="http://schemas.microsoft.com/office/powerpoint/2010/main" val="422416348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3100" dirty="0">
                <a:solidFill>
                  <a:srgbClr val="000000"/>
                </a:solidFill>
                <a:latin typeface="Times New Roman" panose="02020603050405020304" pitchFamily="18" charset="0"/>
                <a:ea typeface="Times New Roman" panose="02020603050405020304" pitchFamily="18" charset="0"/>
              </a:rPr>
              <a:t>Информация о профилактической работе в рамках осуществления Федерального государственного надзора в области безопасности гидротехнических сооружений в 2022 году, и планируемой работе в 2023 году. </a:t>
            </a:r>
            <a:r>
              <a:rPr lang="ru-RU" sz="6000" dirty="0">
                <a:solidFill>
                  <a:srgbClr val="000000"/>
                </a:solidFill>
                <a:latin typeface="Times New Roman" panose="02020603050405020304" pitchFamily="18" charset="0"/>
                <a:ea typeface="Times New Roman" panose="02020603050405020304" pitchFamily="18" charset="0"/>
              </a:rPr>
              <a:t/>
            </a:r>
            <a:br>
              <a:rPr lang="ru-RU" sz="6000" dirty="0">
                <a:solidFill>
                  <a:srgbClr val="000000"/>
                </a:solidFill>
                <a:latin typeface="Times New Roman" panose="02020603050405020304" pitchFamily="18" charset="0"/>
                <a:ea typeface="Times New Roman" panose="02020603050405020304" pitchFamily="18" charset="0"/>
              </a:rPr>
            </a:br>
            <a:endParaRPr lang="ru-RU" dirty="0"/>
          </a:p>
        </p:txBody>
      </p:sp>
      <p:sp>
        <p:nvSpPr>
          <p:cNvPr id="3" name="Подзаголовок 2"/>
          <p:cNvSpPr>
            <a:spLocks noGrp="1"/>
          </p:cNvSpPr>
          <p:nvPr>
            <p:ph type="subTitle" idx="1"/>
          </p:nvPr>
        </p:nvSpPr>
        <p:spPr/>
        <p:txBody>
          <a:bodyPr>
            <a:normAutofit/>
          </a:bodyPr>
          <a:lstStyle/>
          <a:p>
            <a:r>
              <a:rPr lang="ru-RU" sz="2400" dirty="0">
                <a:solidFill>
                  <a:srgbClr val="000000"/>
                </a:solidFill>
                <a:latin typeface="Times New Roman" panose="02020603050405020304" pitchFamily="18" charset="0"/>
                <a:ea typeface="Times New Roman" panose="02020603050405020304" pitchFamily="18" charset="0"/>
              </a:rPr>
              <a:t>Докладчик </a:t>
            </a:r>
            <a:r>
              <a:rPr lang="ru-RU" sz="2400" dirty="0" smtClean="0">
                <a:solidFill>
                  <a:srgbClr val="000000"/>
                </a:solidFill>
                <a:latin typeface="Times New Roman" panose="02020603050405020304" pitchFamily="18" charset="0"/>
                <a:ea typeface="Times New Roman" panose="02020603050405020304" pitchFamily="18" charset="0"/>
              </a:rPr>
              <a:t>– заместитель руководителя Северо-Уральского управления </a:t>
            </a:r>
            <a:r>
              <a:rPr lang="ru-RU" sz="2400" smtClean="0">
                <a:solidFill>
                  <a:srgbClr val="000000"/>
                </a:solidFill>
                <a:latin typeface="Times New Roman" panose="02020603050405020304" pitchFamily="18" charset="0"/>
                <a:ea typeface="Times New Roman" panose="02020603050405020304" pitchFamily="18" charset="0"/>
              </a:rPr>
              <a:t>Ростехнадзора</a:t>
            </a:r>
            <a:r>
              <a:rPr lang="ru-RU" sz="2400" dirty="0" smtClean="0">
                <a:solidFill>
                  <a:srgbClr val="000000"/>
                </a:solidFill>
                <a:latin typeface="Times New Roman" panose="02020603050405020304" pitchFamily="18" charset="0"/>
                <a:ea typeface="Times New Roman" panose="02020603050405020304" pitchFamily="18" charset="0"/>
              </a:rPr>
              <a:t/>
            </a:r>
            <a:br>
              <a:rPr lang="ru-RU" sz="2400" dirty="0" smtClean="0">
                <a:solidFill>
                  <a:srgbClr val="000000"/>
                </a:solidFill>
                <a:latin typeface="Times New Roman" panose="02020603050405020304" pitchFamily="18" charset="0"/>
                <a:ea typeface="Times New Roman" panose="02020603050405020304" pitchFamily="18" charset="0"/>
              </a:rPr>
            </a:br>
            <a:r>
              <a:rPr lang="ru-RU" sz="2400" dirty="0" smtClean="0">
                <a:solidFill>
                  <a:srgbClr val="000000"/>
                </a:solidFill>
                <a:latin typeface="Times New Roman" panose="02020603050405020304" pitchFamily="18" charset="0"/>
                <a:ea typeface="Times New Roman" panose="02020603050405020304" pitchFamily="18" charset="0"/>
              </a:rPr>
              <a:t>Дмитриев Анатолий Николаевич</a:t>
            </a:r>
            <a:endParaRPr lang="ru-RU" dirty="0"/>
          </a:p>
        </p:txBody>
      </p:sp>
    </p:spTree>
    <p:extLst>
      <p:ext uri="{BB962C8B-B14F-4D97-AF65-F5344CB8AC3E}">
        <p14:creationId xmlns:p14="http://schemas.microsoft.com/office/powerpoint/2010/main" val="2776011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863600"/>
            <a:ext cx="3476368" cy="4601183"/>
          </a:xfrm>
        </p:spPr>
        <p:txBody>
          <a:bodyPr>
            <a:normAutofit/>
          </a:bodyPr>
          <a:lstStyle/>
          <a:p>
            <a:r>
              <a:rPr lang="ru-RU" sz="3200" dirty="0" smtClean="0">
                <a:latin typeface="Times New Roman" panose="02020603050405020304" pitchFamily="18" charset="0"/>
                <a:cs typeface="Times New Roman" panose="02020603050405020304" pitchFamily="18" charset="0"/>
              </a:rPr>
              <a:t>Информация о реализации профилактических мероприятий в 2022 году</a:t>
            </a:r>
            <a:endParaRPr lang="ru-RU" sz="3200" dirty="0">
              <a:latin typeface="Times New Roman" panose="02020603050405020304" pitchFamily="18" charset="0"/>
              <a:cs typeface="Times New Roman" panose="02020603050405020304" pitchFamily="18" charset="0"/>
            </a:endParaRPr>
          </a:p>
        </p:txBody>
      </p:sp>
      <p:pic>
        <p:nvPicPr>
          <p:cNvPr id="9" name="Объект 8"/>
          <p:cNvPicPr>
            <a:picLocks noGrp="1" noChangeAspect="1"/>
          </p:cNvPicPr>
          <p:nvPr>
            <p:ph idx="1"/>
          </p:nvPr>
        </p:nvPicPr>
        <p:blipFill>
          <a:blip r:embed="rId2"/>
          <a:stretch>
            <a:fillRect/>
          </a:stretch>
        </p:blipFill>
        <p:spPr>
          <a:xfrm>
            <a:off x="3476369" y="716691"/>
            <a:ext cx="8336690" cy="5770605"/>
          </a:xfrm>
          <a:prstGeom prst="rect">
            <a:avLst/>
          </a:prstGeom>
        </p:spPr>
      </p:pic>
    </p:spTree>
    <p:extLst>
      <p:ext uri="{BB962C8B-B14F-4D97-AF65-F5344CB8AC3E}">
        <p14:creationId xmlns:p14="http://schemas.microsoft.com/office/powerpoint/2010/main" val="709807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004" y="529848"/>
            <a:ext cx="10544371" cy="952098"/>
          </a:xfrm>
        </p:spPr>
        <p:txBody>
          <a:bodyPr>
            <a:normAutofit/>
          </a:bodyPr>
          <a:lstStyle/>
          <a:p>
            <a:pPr algn="ctr"/>
            <a:r>
              <a:rPr lang="ru-RU" sz="2000" dirty="0" smtClean="0">
                <a:solidFill>
                  <a:schemeClr val="tx1"/>
                </a:solidFill>
                <a:latin typeface="Times New Roman" panose="02020603050405020304" pitchFamily="18" charset="0"/>
                <a:cs typeface="Times New Roman" panose="02020603050405020304" pitchFamily="18" charset="0"/>
              </a:rPr>
              <a:t>На официальном сайте Северо-Уральского управления в разделе «Деятельность» подраздел «Профилактика» размещены:</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64757" y="1481946"/>
            <a:ext cx="10698435" cy="5120640"/>
          </a:xfrm>
        </p:spPr>
        <p:txBody>
          <a:bodyPr>
            <a:normAutofit fontScale="70000" lnSpcReduction="20000"/>
          </a:bodyPr>
          <a:lstStyle/>
          <a:p>
            <a:pPr algn="just">
              <a:lnSpc>
                <a:spcPct val="150000"/>
              </a:lnSpc>
            </a:pPr>
            <a:r>
              <a:rPr lang="ru-RU" dirty="0" smtClean="0">
                <a:latin typeface="Times New Roman" panose="02020603050405020304" pitchFamily="18" charset="0"/>
                <a:cs typeface="Times New Roman" panose="02020603050405020304" pitchFamily="18" charset="0"/>
              </a:rPr>
              <a:t>Программа </a:t>
            </a:r>
            <a:r>
              <a:rPr lang="ru-RU" dirty="0">
                <a:latin typeface="Times New Roman" panose="02020603050405020304" pitchFamily="18" charset="0"/>
                <a:cs typeface="Times New Roman" panose="02020603050405020304" pitchFamily="18" charset="0"/>
              </a:rPr>
              <a:t>профилактики рисков причинения вреда (ущерба) охраняемым законом ценностям при осуществлении федерального государственного надзора в области безопасности </a:t>
            </a:r>
            <a:r>
              <a:rPr lang="ru-RU" dirty="0" smtClean="0">
                <a:latin typeface="Times New Roman" panose="02020603050405020304" pitchFamily="18" charset="0"/>
                <a:cs typeface="Times New Roman" panose="02020603050405020304" pitchFamily="18" charset="0"/>
              </a:rPr>
              <a:t>гидротехнических сооружений на </a:t>
            </a:r>
            <a:r>
              <a:rPr lang="ru-RU" dirty="0">
                <a:latin typeface="Times New Roman" panose="02020603050405020304" pitchFamily="18" charset="0"/>
                <a:cs typeface="Times New Roman" panose="02020603050405020304" pitchFamily="18" charset="0"/>
              </a:rPr>
              <a:t>2023 год, </a:t>
            </a:r>
            <a:r>
              <a:rPr lang="ru-RU" dirty="0" smtClean="0">
                <a:latin typeface="Times New Roman" panose="02020603050405020304" pitchFamily="18" charset="0"/>
                <a:cs typeface="Times New Roman" panose="02020603050405020304" pitchFamily="18" charset="0"/>
              </a:rPr>
              <a:t>утверждена </a:t>
            </a:r>
            <a:r>
              <a:rPr lang="ru-RU" dirty="0">
                <a:latin typeface="Times New Roman" panose="02020603050405020304" pitchFamily="18" charset="0"/>
                <a:cs typeface="Times New Roman" panose="02020603050405020304" pitchFamily="18" charset="0"/>
              </a:rPr>
              <a:t>приказом </a:t>
            </a:r>
            <a:r>
              <a:rPr lang="ru-RU" dirty="0" err="1">
                <a:latin typeface="Times New Roman" panose="02020603050405020304" pitchFamily="18" charset="0"/>
                <a:cs typeface="Times New Roman" panose="02020603050405020304" pitchFamily="18" charset="0"/>
              </a:rPr>
              <a:t>Ростехнадзора</a:t>
            </a:r>
            <a:r>
              <a:rPr lang="ru-RU" dirty="0">
                <a:latin typeface="Times New Roman" panose="02020603050405020304" pitchFamily="18" charset="0"/>
                <a:cs typeface="Times New Roman" panose="02020603050405020304" pitchFamily="18" charset="0"/>
              </a:rPr>
              <a:t> от 27.12.2022 № </a:t>
            </a:r>
            <a:r>
              <a:rPr lang="ru-RU" dirty="0" smtClean="0">
                <a:latin typeface="Times New Roman" panose="02020603050405020304" pitchFamily="18" charset="0"/>
                <a:cs typeface="Times New Roman" panose="02020603050405020304" pitchFamily="18" charset="0"/>
              </a:rPr>
              <a:t>469;</a:t>
            </a:r>
          </a:p>
          <a:p>
            <a:pPr algn="just">
              <a:lnSpc>
                <a:spcPct val="150000"/>
              </a:lnSpc>
            </a:pPr>
            <a:r>
              <a:rPr lang="ru-RU" dirty="0">
                <a:latin typeface="Times New Roman" panose="02020603050405020304" pitchFamily="18" charset="0"/>
                <a:ea typeface="Times New Roman" panose="02020603050405020304" pitchFamily="18" charset="0"/>
              </a:rPr>
              <a:t>График реализации профилактических мероприятий Северо-Уральского управления </a:t>
            </a:r>
            <a:r>
              <a:rPr lang="ru-RU" dirty="0" err="1">
                <a:latin typeface="Times New Roman" panose="02020603050405020304" pitchFamily="18" charset="0"/>
                <a:ea typeface="Times New Roman" panose="02020603050405020304" pitchFamily="18" charset="0"/>
              </a:rPr>
              <a:t>Ростехнадзора</a:t>
            </a:r>
            <a:r>
              <a:rPr lang="ru-RU" dirty="0">
                <a:latin typeface="Times New Roman" panose="02020603050405020304" pitchFamily="18" charset="0"/>
                <a:ea typeface="Times New Roman" panose="02020603050405020304" pitchFamily="18" charset="0"/>
              </a:rPr>
              <a:t> на 2023 год при осуществлении федерального государственного надзора </a:t>
            </a:r>
            <a:r>
              <a:rPr lang="ru-RU" dirty="0" smtClean="0">
                <a:latin typeface="Times New Roman" panose="02020603050405020304" pitchFamily="18" charset="0"/>
                <a:ea typeface="Times New Roman" panose="02020603050405020304" pitchFamily="18" charset="0"/>
              </a:rPr>
              <a:t/>
            </a:r>
            <a:br>
              <a:rPr lang="ru-RU" dirty="0" smtClean="0">
                <a:latin typeface="Times New Roman" panose="02020603050405020304" pitchFamily="18" charset="0"/>
                <a:ea typeface="Times New Roman" panose="02020603050405020304" pitchFamily="18" charset="0"/>
              </a:rPr>
            </a:br>
            <a:r>
              <a:rPr lang="ru-RU" dirty="0" smtClean="0">
                <a:latin typeface="Times New Roman" panose="02020603050405020304" pitchFamily="18" charset="0"/>
                <a:ea typeface="Times New Roman" panose="02020603050405020304" pitchFamily="18" charset="0"/>
              </a:rPr>
              <a:t>в </a:t>
            </a:r>
            <a:r>
              <a:rPr lang="ru-RU" dirty="0">
                <a:latin typeface="Times New Roman" panose="02020603050405020304" pitchFamily="18" charset="0"/>
                <a:ea typeface="Times New Roman" panose="02020603050405020304" pitchFamily="18" charset="0"/>
              </a:rPr>
              <a:t>области безопасности </a:t>
            </a:r>
            <a:r>
              <a:rPr lang="ru-RU" dirty="0" smtClean="0">
                <a:latin typeface="Times New Roman" panose="02020603050405020304" pitchFamily="18" charset="0"/>
                <a:ea typeface="Times New Roman" panose="02020603050405020304" pitchFamily="18" charset="0"/>
              </a:rPr>
              <a:t>гидротехнических сооружений;</a:t>
            </a:r>
          </a:p>
          <a:p>
            <a:pPr algn="just">
              <a:lnSpc>
                <a:spcPct val="150000"/>
              </a:lnSpc>
            </a:pPr>
            <a:r>
              <a:rPr lang="ru-RU" dirty="0">
                <a:latin typeface="Times New Roman" panose="02020603050405020304" pitchFamily="18" charset="0"/>
                <a:ea typeface="Times New Roman" panose="02020603050405020304" pitchFamily="18" charset="0"/>
              </a:rPr>
              <a:t>ПЛАН-ГРАФИК консультирования ЮЛ и ИП пол вопросам, связанным с организацией </a:t>
            </a:r>
            <a:r>
              <a:rPr lang="ru-RU" dirty="0" smtClean="0">
                <a:latin typeface="Times New Roman" panose="02020603050405020304" pitchFamily="18" charset="0"/>
                <a:ea typeface="Times New Roman" panose="02020603050405020304" pitchFamily="18" charset="0"/>
              </a:rPr>
              <a:t/>
            </a:r>
            <a:br>
              <a:rPr lang="ru-RU" dirty="0" smtClean="0">
                <a:latin typeface="Times New Roman" panose="02020603050405020304" pitchFamily="18" charset="0"/>
                <a:ea typeface="Times New Roman" panose="02020603050405020304" pitchFamily="18" charset="0"/>
              </a:rPr>
            </a:br>
            <a:r>
              <a:rPr lang="ru-RU" dirty="0" smtClean="0">
                <a:latin typeface="Times New Roman" panose="02020603050405020304" pitchFamily="18" charset="0"/>
                <a:ea typeface="Times New Roman" panose="02020603050405020304" pitchFamily="18" charset="0"/>
              </a:rPr>
              <a:t>и </a:t>
            </a:r>
            <a:r>
              <a:rPr lang="ru-RU" dirty="0">
                <a:latin typeface="Times New Roman" panose="02020603050405020304" pitchFamily="18" charset="0"/>
                <a:ea typeface="Times New Roman" panose="02020603050405020304" pitchFamily="18" charset="0"/>
              </a:rPr>
              <a:t>осуществлением федерального государственного надзора, в сфере осуществления мероприятий по профилактике обязательных </a:t>
            </a:r>
            <a:r>
              <a:rPr lang="ru-RU" dirty="0" smtClean="0">
                <a:latin typeface="Times New Roman" panose="02020603050405020304" pitchFamily="18" charset="0"/>
                <a:ea typeface="Times New Roman" panose="02020603050405020304" pitchFamily="18" charset="0"/>
              </a:rPr>
              <a:t>требований.</a:t>
            </a:r>
            <a:endParaRPr lang="ru-RU" dirty="0"/>
          </a:p>
        </p:txBody>
      </p:sp>
    </p:spTree>
    <p:extLst>
      <p:ext uri="{BB962C8B-B14F-4D97-AF65-F5344CB8AC3E}">
        <p14:creationId xmlns:p14="http://schemas.microsoft.com/office/powerpoint/2010/main" val="254789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2055" y="700323"/>
            <a:ext cx="8264525" cy="432048"/>
          </a:xfrm>
        </p:spPr>
        <p:txBody>
          <a:bodyPr>
            <a:normAutofit fontScale="90000"/>
          </a:bodyPr>
          <a:lstStyle/>
          <a:p>
            <a:pPr algn="ctr"/>
            <a:r>
              <a:rPr lang="ru-RU" sz="2800" dirty="0">
                <a:solidFill>
                  <a:schemeClr val="tx1"/>
                </a:solidFill>
              </a:rPr>
              <a:t>Количество </a:t>
            </a:r>
            <a:r>
              <a:rPr lang="ru-RU" sz="2800" dirty="0" smtClean="0">
                <a:solidFill>
                  <a:schemeClr val="tx1"/>
                </a:solidFill>
              </a:rPr>
              <a:t>подконтрольных </a:t>
            </a:r>
            <a:r>
              <a:rPr lang="ru-RU" sz="2800" dirty="0">
                <a:solidFill>
                  <a:schemeClr val="tx1"/>
                </a:solidFill>
              </a:rPr>
              <a:t>организаций</a:t>
            </a:r>
          </a:p>
        </p:txBody>
      </p:sp>
      <p:graphicFrame>
        <p:nvGraphicFramePr>
          <p:cNvPr id="5" name="Объект 4"/>
          <p:cNvGraphicFramePr>
            <a:graphicFrameLocks noGrp="1"/>
          </p:cNvGraphicFramePr>
          <p:nvPr>
            <p:ph idx="1"/>
            <p:extLst>
              <p:ext uri="{D42A27DB-BD31-4B8C-83A1-F6EECF244321}">
                <p14:modId xmlns:p14="http://schemas.microsoft.com/office/powerpoint/2010/main" val="3033589281"/>
              </p:ext>
            </p:extLst>
          </p:nvPr>
        </p:nvGraphicFramePr>
        <p:xfrm>
          <a:off x="999742" y="1294923"/>
          <a:ext cx="10369152" cy="1523424"/>
        </p:xfrm>
        <a:graphic>
          <a:graphicData uri="http://schemas.openxmlformats.org/drawingml/2006/table">
            <a:tbl>
              <a:tblPr firstRow="1" bandRow="1">
                <a:tableStyleId>{5C22544A-7EE6-4342-B048-85BDC9FD1C3A}</a:tableStyleId>
              </a:tblPr>
              <a:tblGrid>
                <a:gridCol w="8577149"/>
                <a:gridCol w="1792003"/>
              </a:tblGrid>
              <a:tr h="303695">
                <a:tc>
                  <a:txBody>
                    <a:bodyPr/>
                    <a:lstStyle/>
                    <a:p>
                      <a:pPr algn="ctr">
                        <a:lnSpc>
                          <a:spcPct val="100000"/>
                        </a:lnSpc>
                      </a:pPr>
                      <a:r>
                        <a:rPr lang="ru-RU" sz="1800" dirty="0" smtClean="0"/>
                        <a:t>Вид надзора</a:t>
                      </a:r>
                      <a:endParaRPr lang="ru-RU" sz="1800" dirty="0"/>
                    </a:p>
                  </a:txBody>
                  <a:tcPr/>
                </a:tc>
                <a:tc>
                  <a:txBody>
                    <a:bodyPr/>
                    <a:lstStyle/>
                    <a:p>
                      <a:pPr marL="0" algn="ctr" rtl="0" eaLnBrk="1" latinLnBrk="0" hangingPunct="1">
                        <a:lnSpc>
                          <a:spcPct val="100000"/>
                        </a:lnSpc>
                        <a:spcAft>
                          <a:spcPts val="0"/>
                        </a:spcAft>
                      </a:pPr>
                      <a:r>
                        <a:rPr kumimoji="0" lang="ru-RU" sz="1800" kern="1200" dirty="0" smtClean="0"/>
                        <a:t> 2021 г./2022 г.</a:t>
                      </a:r>
                      <a:endParaRPr kumimoji="0" lang="ru-RU" sz="1800" b="1" kern="1200" dirty="0">
                        <a:solidFill>
                          <a:schemeClr val="lt1"/>
                        </a:solidFill>
                        <a:latin typeface="+mn-lt"/>
                        <a:ea typeface="+mn-ea"/>
                        <a:cs typeface="+mn-cs"/>
                      </a:endParaRPr>
                    </a:p>
                  </a:txBody>
                  <a:tcPr marL="68580" marR="68580" marT="0" marB="0" anchor="ctr"/>
                </a:tc>
              </a:tr>
              <a:tr h="2015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smtClean="0">
                          <a:effectLst/>
                        </a:rPr>
                        <a:t>Федеральный </a:t>
                      </a:r>
                      <a:r>
                        <a:rPr kumimoji="0" lang="ru-RU" sz="1800" kern="1200" smtClean="0">
                          <a:solidFill>
                            <a:schemeClr val="dk1"/>
                          </a:solidFill>
                          <a:effectLst/>
                          <a:latin typeface="+mn-lt"/>
                          <a:ea typeface="+mn-ea"/>
                          <a:cs typeface="+mn-cs"/>
                        </a:rPr>
                        <a:t>государственный строительный надзор</a:t>
                      </a:r>
                      <a:endParaRPr lang="ru-RU"/>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148/149</a:t>
                      </a:r>
                      <a:endParaRPr kumimoji="0" lang="ru-RU" sz="1800" b="1" i="1" u="none" strike="noStrike" kern="1200" cap="none" spc="0" normalizeH="0" baseline="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0156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u-RU" sz="1800" dirty="0" smtClean="0">
                          <a:effectLst/>
                        </a:rPr>
                        <a:t>Федеральный государственный энергетический надзор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1" u="none" strike="noStrike" kern="1200" cap="none" spc="0" normalizeH="0" baseline="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6 452/6 436</a:t>
                      </a:r>
                      <a:endParaRPr kumimoji="0" lang="ru-RU" sz="1800" b="1" i="1" u="none" strike="noStrike" kern="1200" cap="none" spc="0" normalizeH="0" baseline="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157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rPr>
                        <a:t>Федеральный государственный надзор в области промышленной безопасности</a:t>
                      </a:r>
                      <a:endParaRPr lang="ru-RU" dirty="0"/>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1" u="none" strike="noStrike" kern="1200" cap="none" spc="0" normalizeH="0" baseline="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4 958/4 843</a:t>
                      </a:r>
                    </a:p>
                  </a:txBody>
                  <a:tcPr marL="68580" marR="68580" marT="0" marB="0" anchor="ctr"/>
                </a:tc>
              </a:tr>
              <a:tr h="312098">
                <a:tc>
                  <a:txBody>
                    <a:bodyPr/>
                    <a:lstStyle/>
                    <a:p>
                      <a:pPr>
                        <a:lnSpc>
                          <a:spcPct val="115000"/>
                        </a:lnSpc>
                        <a:spcAft>
                          <a:spcPts val="0"/>
                        </a:spcAft>
                      </a:pPr>
                      <a:r>
                        <a:rPr lang="ru-RU" sz="1800" dirty="0">
                          <a:effectLst/>
                        </a:rPr>
                        <a:t>Надзор за гидротехническими сооружениями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1" u="none" strike="noStrike" kern="1200" cap="none" spc="0" normalizeH="0" baseline="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47/47</a:t>
                      </a:r>
                      <a:endParaRPr kumimoji="0" lang="ru-RU" sz="1800" b="1" i="1" u="none" strike="noStrike" kern="1200" cap="none" spc="0" normalizeH="0" baseline="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7" name="Заголовок 1"/>
          <p:cNvSpPr txBox="1">
            <a:spLocks/>
          </p:cNvSpPr>
          <p:nvPr/>
        </p:nvSpPr>
        <p:spPr bwMode="auto">
          <a:xfrm>
            <a:off x="2052056" y="3161993"/>
            <a:ext cx="8264525" cy="432048"/>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a:lstStyle>
          <a:p>
            <a:pPr algn="ctr"/>
            <a:r>
              <a:rPr lang="ru-RU" sz="2800" dirty="0">
                <a:solidFill>
                  <a:schemeClr val="tx1"/>
                </a:solidFill>
              </a:rPr>
              <a:t>Количество </a:t>
            </a:r>
            <a:r>
              <a:rPr lang="ru-RU" sz="2800" dirty="0" smtClean="0">
                <a:solidFill>
                  <a:schemeClr val="tx1"/>
                </a:solidFill>
              </a:rPr>
              <a:t>подконтрольных </a:t>
            </a:r>
            <a:r>
              <a:rPr lang="ru-RU" sz="2800" dirty="0">
                <a:solidFill>
                  <a:schemeClr val="tx1"/>
                </a:solidFill>
              </a:rPr>
              <a:t>объектов</a:t>
            </a:r>
          </a:p>
        </p:txBody>
      </p:sp>
      <p:graphicFrame>
        <p:nvGraphicFramePr>
          <p:cNvPr id="8" name="Таблица 7"/>
          <p:cNvGraphicFramePr>
            <a:graphicFrameLocks noGrp="1"/>
          </p:cNvGraphicFramePr>
          <p:nvPr>
            <p:extLst>
              <p:ext uri="{D42A27DB-BD31-4B8C-83A1-F6EECF244321}">
                <p14:modId xmlns:p14="http://schemas.microsoft.com/office/powerpoint/2010/main" val="2025761318"/>
              </p:ext>
            </p:extLst>
          </p:nvPr>
        </p:nvGraphicFramePr>
        <p:xfrm>
          <a:off x="1251771" y="3703146"/>
          <a:ext cx="9865096" cy="1673853"/>
        </p:xfrm>
        <a:graphic>
          <a:graphicData uri="http://schemas.openxmlformats.org/drawingml/2006/table">
            <a:tbl>
              <a:tblPr firstRow="1" bandRow="1">
                <a:tableStyleId>{5C22544A-7EE6-4342-B048-85BDC9FD1C3A}</a:tableStyleId>
              </a:tblPr>
              <a:tblGrid>
                <a:gridCol w="7920880"/>
                <a:gridCol w="1944216"/>
              </a:tblGrid>
              <a:tr h="334365">
                <a:tc>
                  <a:txBody>
                    <a:bodyPr/>
                    <a:lstStyle/>
                    <a:p>
                      <a:pPr marL="0" algn="ctr" rtl="0" eaLnBrk="1" latinLnBrk="0" hangingPunct="1">
                        <a:lnSpc>
                          <a:spcPct val="100000"/>
                        </a:lnSpc>
                        <a:spcAft>
                          <a:spcPts val="0"/>
                        </a:spcAft>
                      </a:pPr>
                      <a:r>
                        <a:rPr kumimoji="0" lang="ru-RU" sz="1800" kern="1200" dirty="0"/>
                        <a:t>Вид объектов</a:t>
                      </a:r>
                      <a:endParaRPr kumimoji="0" lang="ru-RU" sz="1800" b="1" kern="1200" dirty="0">
                        <a:solidFill>
                          <a:schemeClr val="lt1"/>
                        </a:solidFill>
                        <a:latin typeface="+mn-lt"/>
                        <a:ea typeface="+mn-ea"/>
                        <a:cs typeface="+mn-cs"/>
                      </a:endParaRPr>
                    </a:p>
                  </a:txBody>
                  <a:tcPr marL="68580" marR="68580" marT="0" marB="0" anchor="ctr"/>
                </a:tc>
                <a:tc>
                  <a:txBody>
                    <a:bodyPr/>
                    <a:lstStyle/>
                    <a:p>
                      <a:pPr marL="0" algn="ctr" rtl="0" eaLnBrk="1" latinLnBrk="0" hangingPunct="1">
                        <a:lnSpc>
                          <a:spcPct val="100000"/>
                        </a:lnSpc>
                        <a:spcAft>
                          <a:spcPts val="0"/>
                        </a:spcAft>
                      </a:pPr>
                      <a:r>
                        <a:rPr kumimoji="0" lang="ru-RU" sz="1800" kern="1200" dirty="0" smtClean="0"/>
                        <a:t>2021 г./2022 г.</a:t>
                      </a:r>
                      <a:endParaRPr kumimoji="0" lang="ru-RU" sz="1800" b="1" kern="1200" dirty="0">
                        <a:solidFill>
                          <a:schemeClr val="lt1"/>
                        </a:solidFill>
                        <a:latin typeface="+mn-lt"/>
                        <a:ea typeface="+mn-ea"/>
                        <a:cs typeface="+mn-cs"/>
                      </a:endParaRPr>
                    </a:p>
                  </a:txBody>
                  <a:tcPr marL="68580" marR="68580" marT="0" marB="0" anchor="ctr"/>
                </a:tc>
              </a:tr>
              <a:tr h="234732">
                <a:tc>
                  <a:txBody>
                    <a:bodyPr/>
                    <a:lstStyle/>
                    <a:p>
                      <a:pPr marL="0" algn="l" rtl="0" eaLnBrk="1" latinLnBrk="0" hangingPunct="1">
                        <a:lnSpc>
                          <a:spcPct val="115000"/>
                        </a:lnSpc>
                        <a:spcAft>
                          <a:spcPts val="0"/>
                        </a:spcAft>
                      </a:pPr>
                      <a:r>
                        <a:rPr kumimoji="0" lang="ru-RU" sz="2000" kern="1200" dirty="0">
                          <a:effectLst/>
                        </a:rPr>
                        <a:t>Объекты капитального строительства и реконструкции</a:t>
                      </a:r>
                      <a:endParaRPr kumimoji="0" lang="ru-RU" sz="20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6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5 414/ 5 140</a:t>
                      </a:r>
                      <a:endParaRPr lang="ru-RU" sz="1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34732">
                <a:tc>
                  <a:txBody>
                    <a:bodyPr/>
                    <a:lstStyle/>
                    <a:p>
                      <a:pPr marL="0" lvl="2" indent="0" algn="l" rtl="0" eaLnBrk="1" latinLnBrk="0" hangingPunct="1">
                        <a:lnSpc>
                          <a:spcPct val="115000"/>
                        </a:lnSpc>
                        <a:spcAft>
                          <a:spcPts val="0"/>
                        </a:spcAft>
                      </a:pPr>
                      <a:r>
                        <a:rPr kumimoji="0" lang="ru-RU" sz="2000" kern="1200" dirty="0" smtClean="0">
                          <a:solidFill>
                            <a:schemeClr val="dk1"/>
                          </a:solidFill>
                          <a:effectLst/>
                          <a:latin typeface="+mn-lt"/>
                          <a:ea typeface="+mn-ea"/>
                          <a:cs typeface="+mn-cs"/>
                        </a:rPr>
                        <a:t>Объекты электроэнергетики</a:t>
                      </a:r>
                      <a:endParaRPr kumimoji="0" lang="ru-RU" sz="2000" kern="1200" dirty="0">
                        <a:solidFill>
                          <a:schemeClr val="dk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600" b="1" i="1" kern="1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9 654/ 58 686</a:t>
                      </a:r>
                      <a:endParaRPr lang="ru-RU" sz="1600" b="1" i="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52952">
                <a:tc>
                  <a:txBody>
                    <a:bodyPr/>
                    <a:lstStyle/>
                    <a:p>
                      <a:pPr marL="0" algn="l" rtl="0" eaLnBrk="1" latinLnBrk="0" hangingPunct="1">
                        <a:lnSpc>
                          <a:spcPct val="115000"/>
                        </a:lnSpc>
                        <a:spcAft>
                          <a:spcPts val="0"/>
                        </a:spcAft>
                      </a:pPr>
                      <a:r>
                        <a:rPr kumimoji="0" lang="ru-RU" sz="2000" kern="1200" dirty="0">
                          <a:effectLst/>
                        </a:rPr>
                        <a:t>Опасные производственные объекты</a:t>
                      </a:r>
                      <a:endParaRPr kumimoji="0" lang="ru-RU" sz="20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11 149/ 11 283</a:t>
                      </a:r>
                      <a:endParaRPr lang="ru-RU" sz="1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16024">
                <a:tc>
                  <a:txBody>
                    <a:bodyPr/>
                    <a:lstStyle/>
                    <a:p>
                      <a:pPr marL="0" algn="l" rtl="0" eaLnBrk="1" latinLnBrk="0" hangingPunct="1">
                        <a:lnSpc>
                          <a:spcPct val="115000"/>
                        </a:lnSpc>
                        <a:spcAft>
                          <a:spcPts val="0"/>
                        </a:spcAft>
                      </a:pPr>
                      <a:r>
                        <a:rPr kumimoji="0" lang="ru-RU" sz="2000" kern="1200" dirty="0">
                          <a:effectLst/>
                        </a:rPr>
                        <a:t>Гидротехнические сооружения</a:t>
                      </a:r>
                      <a:endParaRPr kumimoji="0" lang="ru-RU" sz="20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1600" b="1" i="1" dirty="0" smtClean="0">
                          <a:solidFill>
                            <a:srgbClr val="FF0000"/>
                          </a:solidFill>
                          <a:latin typeface="Times New Roman" panose="02020603050405020304" pitchFamily="18" charset="0"/>
                          <a:cs typeface="Times New Roman" panose="02020603050405020304" pitchFamily="18" charset="0"/>
                        </a:rPr>
                        <a:t>119</a:t>
                      </a:r>
                      <a:r>
                        <a:rPr lang="ru-RU" sz="1600" b="1" i="1" baseline="0" dirty="0" smtClean="0">
                          <a:solidFill>
                            <a:srgbClr val="FF0000"/>
                          </a:solidFill>
                          <a:latin typeface="Times New Roman" panose="02020603050405020304" pitchFamily="18" charset="0"/>
                          <a:cs typeface="Times New Roman" panose="02020603050405020304" pitchFamily="18" charset="0"/>
                        </a:rPr>
                        <a:t> </a:t>
                      </a:r>
                      <a:r>
                        <a:rPr lang="ru-RU" sz="1600" b="1" i="1" dirty="0" smtClean="0">
                          <a:solidFill>
                            <a:srgbClr val="FF0000"/>
                          </a:solidFill>
                          <a:latin typeface="Times New Roman" panose="02020603050405020304" pitchFamily="18" charset="0"/>
                          <a:cs typeface="Times New Roman" panose="02020603050405020304" pitchFamily="18" charset="0"/>
                        </a:rPr>
                        <a:t>/ 118</a:t>
                      </a:r>
                      <a:endParaRPr lang="ru-RU" sz="1600" b="1" i="1" dirty="0">
                        <a:solidFill>
                          <a:srgbClr val="FF0000"/>
                        </a:solidFill>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9" name="Rectangle 1"/>
          <p:cNvSpPr>
            <a:spLocks noChangeArrowheads="1"/>
          </p:cNvSpPr>
          <p:nvPr/>
        </p:nvSpPr>
        <p:spPr bwMode="auto">
          <a:xfrm>
            <a:off x="2198330" y="38610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0"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6219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135560" y="209546"/>
            <a:ext cx="7868367" cy="490068"/>
          </a:xfrm>
        </p:spPr>
        <p:txBody>
          <a:bodyPr>
            <a:noAutofit/>
          </a:bodyPr>
          <a:lstStyle/>
          <a:p>
            <a:pPr algn="ctr"/>
            <a:r>
              <a:rPr lang="ru-RU" sz="3200" b="1" dirty="0" smtClean="0">
                <a:solidFill>
                  <a:schemeClr val="accent2">
                    <a:lumMod val="60000"/>
                    <a:lumOff val="40000"/>
                  </a:schemeClr>
                </a:solidFill>
              </a:rPr>
              <a:t>Классификация и количество ОПО</a:t>
            </a:r>
            <a:endParaRPr lang="ru-RU" sz="3200" b="1" dirty="0">
              <a:solidFill>
                <a:schemeClr val="accent2">
                  <a:lumMod val="60000"/>
                  <a:lumOff val="40000"/>
                </a:schemeClr>
              </a:solidFill>
            </a:endParaRPr>
          </a:p>
        </p:txBody>
      </p:sp>
      <p:graphicFrame>
        <p:nvGraphicFramePr>
          <p:cNvPr id="9" name="Содержимое 8"/>
          <p:cNvGraphicFramePr>
            <a:graphicFrameLocks noGrp="1"/>
          </p:cNvGraphicFramePr>
          <p:nvPr>
            <p:ph sz="quarter" idx="2"/>
            <p:extLst>
              <p:ext uri="{D42A27DB-BD31-4B8C-83A1-F6EECF244321}">
                <p14:modId xmlns:p14="http://schemas.microsoft.com/office/powerpoint/2010/main" val="3655313176"/>
              </p:ext>
            </p:extLst>
          </p:nvPr>
        </p:nvGraphicFramePr>
        <p:xfrm>
          <a:off x="1754835" y="4350936"/>
          <a:ext cx="10044190" cy="2203411"/>
        </p:xfrm>
        <a:graphic>
          <a:graphicData uri="http://schemas.openxmlformats.org/drawingml/2006/table">
            <a:tbl>
              <a:tblPr firstRow="1" bandRow="1">
                <a:tableStyleId>{5C22544A-7EE6-4342-B048-85BDC9FD1C3A}</a:tableStyleId>
              </a:tblPr>
              <a:tblGrid>
                <a:gridCol w="1187204"/>
                <a:gridCol w="576064"/>
                <a:gridCol w="576064"/>
                <a:gridCol w="576064"/>
                <a:gridCol w="792088"/>
                <a:gridCol w="720080"/>
                <a:gridCol w="504056"/>
                <a:gridCol w="720080"/>
                <a:gridCol w="720080"/>
                <a:gridCol w="576064"/>
                <a:gridCol w="576064"/>
                <a:gridCol w="504056"/>
                <a:gridCol w="504056"/>
                <a:gridCol w="422316"/>
                <a:gridCol w="1089854"/>
              </a:tblGrid>
              <a:tr h="553395">
                <a:tc>
                  <a:txBody>
                    <a:bodyPr/>
                    <a:lstStyle/>
                    <a:p>
                      <a:pPr algn="ctr" fontAlgn="b"/>
                      <a:r>
                        <a:rPr lang="ru-RU" sz="1200" b="1" i="0" u="none" strike="noStrike" dirty="0" smtClean="0">
                          <a:solidFill>
                            <a:srgbClr val="000000"/>
                          </a:solidFill>
                          <a:effectLst/>
                          <a:latin typeface="Calibri" panose="020F0502020204030204" pitchFamily="34" charset="0"/>
                        </a:rPr>
                        <a:t>Вид надзора / Класс опасности</a:t>
                      </a:r>
                      <a:endParaRPr lang="ru-RU"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b="1" i="0" u="none" strike="noStrike" dirty="0">
                          <a:solidFill>
                            <a:srgbClr val="000000"/>
                          </a:solidFill>
                          <a:effectLst/>
                          <a:latin typeface="Calibri" panose="020F0502020204030204" pitchFamily="34" charset="0"/>
                        </a:rPr>
                        <a:t>ВМ</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solidFill>
                            <a:srgbClr val="000000"/>
                          </a:solidFill>
                          <a:effectLst/>
                          <a:latin typeface="Calibri" panose="020F0502020204030204" pitchFamily="34" charset="0"/>
                        </a:rPr>
                        <a:t>Г</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solidFill>
                            <a:srgbClr val="000000"/>
                          </a:solidFill>
                          <a:effectLst/>
                          <a:latin typeface="Calibri" panose="020F0502020204030204" pitchFamily="34" charset="0"/>
                        </a:rPr>
                        <a:t>ГР</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solidFill>
                            <a:srgbClr val="000000"/>
                          </a:solidFill>
                          <a:effectLst/>
                          <a:latin typeface="Calibri" panose="020F0502020204030204" pitchFamily="34" charset="0"/>
                        </a:rPr>
                        <a:t>ГС</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solidFill>
                            <a:srgbClr val="000000"/>
                          </a:solidFill>
                          <a:effectLst/>
                          <a:latin typeface="Calibri" panose="020F0502020204030204" pitchFamily="34" charset="0"/>
                        </a:rPr>
                        <a:t>К</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solidFill>
                            <a:srgbClr val="000000"/>
                          </a:solidFill>
                          <a:effectLst/>
                          <a:latin typeface="Calibri" panose="020F0502020204030204" pitchFamily="34" charset="0"/>
                        </a:rPr>
                        <a:t>М</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solidFill>
                            <a:srgbClr val="000000"/>
                          </a:solidFill>
                          <a:effectLst/>
                          <a:latin typeface="Calibri" panose="020F0502020204030204" pitchFamily="34" charset="0"/>
                        </a:rPr>
                        <a:t>МТ</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solidFill>
                            <a:srgbClr val="000000"/>
                          </a:solidFill>
                          <a:effectLst/>
                          <a:latin typeface="Calibri" panose="020F0502020204030204" pitchFamily="34" charset="0"/>
                        </a:rPr>
                        <a:t>НД</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solidFill>
                            <a:srgbClr val="000000"/>
                          </a:solidFill>
                          <a:effectLst/>
                          <a:latin typeface="Calibri" panose="020F0502020204030204" pitchFamily="34" charset="0"/>
                        </a:rPr>
                        <a:t>НХ</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solidFill>
                            <a:srgbClr val="000000"/>
                          </a:solidFill>
                          <a:effectLst/>
                          <a:latin typeface="Calibri" panose="020F0502020204030204" pitchFamily="34" charset="0"/>
                        </a:rPr>
                        <a:t>ПС</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solidFill>
                            <a:srgbClr val="000000"/>
                          </a:solidFill>
                          <a:effectLst/>
                          <a:latin typeface="Calibri" panose="020F0502020204030204" pitchFamily="34" charset="0"/>
                        </a:rPr>
                        <a:t>РС</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solidFill>
                            <a:srgbClr val="000000"/>
                          </a:solidFill>
                          <a:effectLst/>
                          <a:latin typeface="Calibri" panose="020F0502020204030204" pitchFamily="34" charset="0"/>
                        </a:rPr>
                        <a:t>Т</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solidFill>
                            <a:srgbClr val="000000"/>
                          </a:solidFill>
                          <a:effectLst/>
                          <a:latin typeface="Calibri" panose="020F0502020204030204" pitchFamily="34" charset="0"/>
                        </a:rPr>
                        <a:t>Х</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Calibri" panose="020F0502020204030204" pitchFamily="34" charset="0"/>
                        </a:rPr>
                        <a:t>Общий </a:t>
                      </a:r>
                      <a:endParaRPr lang="ru-RU" sz="1600" b="1" i="0" u="none" strike="noStrike" dirty="0" smtClean="0">
                        <a:solidFill>
                          <a:srgbClr val="000000"/>
                        </a:solidFill>
                        <a:effectLst/>
                        <a:latin typeface="Calibri" panose="020F0502020204030204" pitchFamily="34" charset="0"/>
                      </a:endParaRPr>
                    </a:p>
                    <a:p>
                      <a:pPr algn="ctr" fontAlgn="ctr"/>
                      <a:r>
                        <a:rPr lang="ru-RU" sz="1600" b="1" i="0" u="none" strike="noStrike" dirty="0" smtClean="0">
                          <a:solidFill>
                            <a:srgbClr val="000000"/>
                          </a:solidFill>
                          <a:effectLst/>
                          <a:latin typeface="Calibri" panose="020F0502020204030204" pitchFamily="34" charset="0"/>
                        </a:rPr>
                        <a:t>итог</a:t>
                      </a:r>
                      <a:endParaRPr lang="ru-RU" sz="16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r>
              <a:tr h="282848">
                <a:tc>
                  <a:txBody>
                    <a:bodyPr/>
                    <a:lstStyle/>
                    <a:p>
                      <a:pPr algn="ctr" fontAlgn="b"/>
                      <a:r>
                        <a:rPr lang="en-US" sz="1400" b="0" i="0" u="none" strike="noStrike" dirty="0">
                          <a:solidFill>
                            <a:srgbClr val="000000"/>
                          </a:solidFill>
                          <a:effectLst/>
                          <a:latin typeface="Aharoni" panose="02010803020104030203" pitchFamily="2" charset="-79"/>
                          <a:cs typeface="Aharoni" panose="02010803020104030203" pitchFamily="2" charset="-79"/>
                        </a:rPr>
                        <a:t>I </a:t>
                      </a:r>
                      <a:r>
                        <a:rPr lang="ru-RU" sz="1400" b="0" i="0" u="none" strike="noStrike" dirty="0">
                          <a:solidFill>
                            <a:srgbClr val="000000"/>
                          </a:solidFill>
                          <a:effectLst/>
                          <a:latin typeface="Calibri" panose="020F0502020204030204" pitchFamily="34" charset="0"/>
                          <a:cs typeface="Aharoni" panose="02010803020104030203" pitchFamily="2" charset="-79"/>
                        </a:rPr>
                        <a:t>Класс</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304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407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2848">
                <a:tc>
                  <a:txBody>
                    <a:bodyPr/>
                    <a:lstStyle/>
                    <a:p>
                      <a:pPr algn="ctr" fontAlgn="b"/>
                      <a:r>
                        <a:rPr lang="en-US" sz="1400" b="0" i="0" u="none" strike="noStrike" dirty="0">
                          <a:solidFill>
                            <a:srgbClr val="000000"/>
                          </a:solidFill>
                          <a:effectLst/>
                          <a:latin typeface="Aharoni" panose="02010803020104030203" pitchFamily="2" charset="-79"/>
                          <a:cs typeface="Aharoni" panose="02010803020104030203" pitchFamily="2" charset="-79"/>
                        </a:rPr>
                        <a:t>II </a:t>
                      </a:r>
                      <a:r>
                        <a:rPr lang="ru-RU" sz="1400" b="0" i="0" u="none" strike="noStrike" dirty="0">
                          <a:solidFill>
                            <a:srgbClr val="000000"/>
                          </a:solidFill>
                          <a:effectLst/>
                          <a:latin typeface="Calibri" panose="020F0502020204030204" pitchFamily="34" charset="0"/>
                          <a:cs typeface="Aharoni" panose="02010803020104030203" pitchFamily="2" charset="-79"/>
                        </a:rPr>
                        <a:t>Класс</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437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676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9749">
                <a:tc>
                  <a:txBody>
                    <a:bodyPr/>
                    <a:lstStyle/>
                    <a:p>
                      <a:pPr algn="ctr" fontAlgn="b"/>
                      <a:r>
                        <a:rPr lang="en-US" sz="1400" b="0" i="0" u="none" strike="noStrike">
                          <a:solidFill>
                            <a:srgbClr val="000000"/>
                          </a:solidFill>
                          <a:effectLst/>
                          <a:latin typeface="Aharoni" panose="02010803020104030203" pitchFamily="2" charset="-79"/>
                          <a:cs typeface="Aharoni" panose="02010803020104030203" pitchFamily="2" charset="-79"/>
                        </a:rPr>
                        <a:t>III </a:t>
                      </a:r>
                      <a:r>
                        <a:rPr lang="ru-RU" sz="1400" b="0" i="0" u="none" strike="noStrike">
                          <a:solidFill>
                            <a:srgbClr val="000000"/>
                          </a:solidFill>
                          <a:effectLst/>
                          <a:latin typeface="Calibri" panose="020F0502020204030204" pitchFamily="34" charset="0"/>
                          <a:cs typeface="Aharoni" panose="02010803020104030203" pitchFamily="2" charset="-79"/>
                        </a:rPr>
                        <a:t>Класс</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3562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660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1441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6121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1424">
                <a:tc>
                  <a:txBody>
                    <a:bodyPr/>
                    <a:lstStyle/>
                    <a:p>
                      <a:pPr algn="ctr" fontAlgn="b"/>
                      <a:r>
                        <a:rPr lang="en-US" sz="1400" b="0" i="0" u="none" strike="noStrike">
                          <a:solidFill>
                            <a:srgbClr val="000000"/>
                          </a:solidFill>
                          <a:effectLst/>
                          <a:latin typeface="Aharoni" panose="02010803020104030203" pitchFamily="2" charset="-79"/>
                          <a:cs typeface="Aharoni" panose="02010803020104030203" pitchFamily="2" charset="-79"/>
                        </a:rPr>
                        <a:t>IV </a:t>
                      </a:r>
                      <a:r>
                        <a:rPr lang="ru-RU" sz="1400" b="0" i="0" u="none" strike="noStrike">
                          <a:solidFill>
                            <a:srgbClr val="000000"/>
                          </a:solidFill>
                          <a:effectLst/>
                          <a:latin typeface="Calibri" panose="020F0502020204030204" pitchFamily="34" charset="0"/>
                          <a:cs typeface="Aharoni" panose="02010803020104030203" pitchFamily="2" charset="-79"/>
                        </a:rPr>
                        <a:t>Класс</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3638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4149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1424">
                <a:tc>
                  <a:txBody>
                    <a:bodyPr/>
                    <a:lstStyle/>
                    <a:p>
                      <a:pPr algn="ctr" fontAlgn="b"/>
                      <a:r>
                        <a:rPr lang="ru-RU" sz="1400" b="0" i="0" u="none" strike="noStrike">
                          <a:solidFill>
                            <a:srgbClr val="000000"/>
                          </a:solidFill>
                          <a:effectLst/>
                          <a:latin typeface="Calibri" panose="020F0502020204030204" pitchFamily="34" charset="0"/>
                          <a:cs typeface="Aharoni" panose="02010803020104030203" pitchFamily="2" charset="-79"/>
                        </a:rPr>
                        <a:t>Не указан</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a:solidFill>
                            <a:srgbClr val="000000"/>
                          </a:solidFill>
                          <a:effectLst/>
                          <a:latin typeface="Calibri" panose="020F0502020204030204" pitchFamily="34" charset="0"/>
                          <a:cs typeface="Aharoni" panose="02010803020104030203" pitchFamily="2" charset="-79"/>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0" i="0" u="none" strike="noStrike" dirty="0">
                          <a:solidFill>
                            <a:srgbClr val="000000"/>
                          </a:solidFill>
                          <a:effectLst/>
                          <a:latin typeface="Calibri" panose="020F0502020204030204" pitchFamily="34" charset="0"/>
                          <a:cs typeface="Aharoni" panose="02010803020104030203" pitchFamily="2" charset="-79"/>
                        </a:rPr>
                        <a:t>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8321">
                <a:tc>
                  <a:txBody>
                    <a:bodyPr/>
                    <a:lstStyle/>
                    <a:p>
                      <a:pPr algn="ctr" fontAlgn="b"/>
                      <a:r>
                        <a:rPr lang="ru-RU" sz="1400" b="1" i="0" u="none" strike="noStrike">
                          <a:solidFill>
                            <a:srgbClr val="000000"/>
                          </a:solidFill>
                          <a:effectLst/>
                          <a:latin typeface="Calibri" panose="020F0502020204030204" pitchFamily="34" charset="0"/>
                          <a:cs typeface="Aharoni" panose="02010803020104030203" pitchFamily="2" charset="-79"/>
                        </a:rPr>
                        <a:t>Общий итог</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ru-RU" sz="1500" b="1" i="0" u="none" strike="noStrike" dirty="0">
                          <a:solidFill>
                            <a:srgbClr val="000000"/>
                          </a:solidFill>
                          <a:effectLst/>
                          <a:latin typeface="Calibri" panose="020F0502020204030204" pitchFamily="34" charset="0"/>
                          <a:cs typeface="Aharoni" panose="02010803020104030203" pitchFamily="2" charset="-79"/>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1" i="0" u="none" strike="noStrike" dirty="0">
                          <a:solidFill>
                            <a:srgbClr val="000000"/>
                          </a:solidFill>
                          <a:effectLst/>
                          <a:latin typeface="Calibri" panose="020F0502020204030204" pitchFamily="34" charset="0"/>
                          <a:cs typeface="Aharoni" panose="02010803020104030203" pitchFamily="2" charset="-79"/>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1" i="0" u="none" strike="noStrike" dirty="0">
                          <a:solidFill>
                            <a:srgbClr val="000000"/>
                          </a:solidFill>
                          <a:effectLst/>
                          <a:latin typeface="Calibri" panose="020F0502020204030204" pitchFamily="34" charset="0"/>
                          <a:cs typeface="Aharoni" panose="02010803020104030203" pitchFamily="2" charset="-79"/>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1" i="0" u="none" strike="noStrike" dirty="0">
                          <a:solidFill>
                            <a:srgbClr val="000000"/>
                          </a:solidFill>
                          <a:effectLst/>
                          <a:latin typeface="Calibri" panose="020F0502020204030204" pitchFamily="34" charset="0"/>
                          <a:cs typeface="Aharoni" panose="02010803020104030203" pitchFamily="2" charset="-79"/>
                        </a:rPr>
                        <a:t>3646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1" i="0" u="none" strike="noStrike" dirty="0">
                          <a:solidFill>
                            <a:srgbClr val="000000"/>
                          </a:solidFill>
                          <a:effectLst/>
                          <a:latin typeface="Calibri" panose="020F0502020204030204" pitchFamily="34" charset="0"/>
                          <a:cs typeface="Aharoni" panose="02010803020104030203" pitchFamily="2" charset="-79"/>
                        </a:rPr>
                        <a:t>990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1" i="0" u="none" strike="noStrike">
                          <a:solidFill>
                            <a:srgbClr val="000000"/>
                          </a:solidFill>
                          <a:effectLst/>
                          <a:latin typeface="Calibri" panose="020F0502020204030204" pitchFamily="34" charset="0"/>
                          <a:cs typeface="Aharoni" panose="02010803020104030203" pitchFamily="2" charset="-79"/>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1" i="0" u="none" strike="noStrike" dirty="0">
                          <a:solidFill>
                            <a:srgbClr val="000000"/>
                          </a:solidFill>
                          <a:effectLst/>
                          <a:latin typeface="Calibri" panose="020F0502020204030204" pitchFamily="34" charset="0"/>
                          <a:cs typeface="Aharoni" panose="02010803020104030203" pitchFamily="2" charset="-79"/>
                        </a:rPr>
                        <a:t>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1" i="0" u="none" strike="noStrike" dirty="0">
                          <a:solidFill>
                            <a:srgbClr val="000000"/>
                          </a:solidFill>
                          <a:effectLst/>
                          <a:latin typeface="Calibri" panose="020F0502020204030204" pitchFamily="34" charset="0"/>
                          <a:cs typeface="Aharoni" panose="02010803020104030203" pitchFamily="2" charset="-79"/>
                        </a:rPr>
                        <a:t>2303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1" i="0" u="none" strike="noStrike" dirty="0">
                          <a:solidFill>
                            <a:srgbClr val="000000"/>
                          </a:solidFill>
                          <a:effectLst/>
                          <a:latin typeface="Calibri" panose="020F0502020204030204" pitchFamily="34" charset="0"/>
                          <a:cs typeface="Aharoni" panose="02010803020104030203" pitchFamily="2" charset="-79"/>
                        </a:rPr>
                        <a:t>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1" i="0" u="none" strike="noStrike">
                          <a:solidFill>
                            <a:srgbClr val="000000"/>
                          </a:solidFill>
                          <a:effectLst/>
                          <a:latin typeface="Calibri" panose="020F0502020204030204" pitchFamily="34" charset="0"/>
                          <a:cs typeface="Aharoni" panose="02010803020104030203" pitchFamily="2" charset="-79"/>
                        </a:rPr>
                        <a:t>3688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1" i="0" u="none" strike="noStrike" dirty="0">
                          <a:solidFill>
                            <a:srgbClr val="000000"/>
                          </a:solidFill>
                          <a:effectLst/>
                          <a:latin typeface="Calibri" panose="020F0502020204030204" pitchFamily="34" charset="0"/>
                          <a:cs typeface="Aharoni" panose="02010803020104030203" pitchFamily="2" charset="-79"/>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1" i="0" u="none" strike="noStrike" dirty="0">
                          <a:solidFill>
                            <a:srgbClr val="000000"/>
                          </a:solidFill>
                          <a:effectLst/>
                          <a:latin typeface="Calibri" panose="020F0502020204030204" pitchFamily="34" charset="0"/>
                          <a:cs typeface="Aharoni" panose="02010803020104030203" pitchFamily="2" charset="-79"/>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1" i="0" u="none" strike="noStrike" dirty="0">
                          <a:solidFill>
                            <a:srgbClr val="000000"/>
                          </a:solidFill>
                          <a:effectLst/>
                          <a:latin typeface="Calibri" panose="020F0502020204030204" pitchFamily="34" charset="0"/>
                          <a:cs typeface="Aharoni" panose="02010803020104030203" pitchFamily="2" charset="-79"/>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500" b="1" i="0" u="none" strike="noStrike" dirty="0">
                          <a:solidFill>
                            <a:srgbClr val="000000"/>
                          </a:solidFill>
                          <a:effectLst/>
                          <a:latin typeface="Calibri" panose="020F0502020204030204" pitchFamily="34" charset="0"/>
                          <a:cs typeface="Aharoni" panose="02010803020104030203" pitchFamily="2" charset="-79"/>
                        </a:rPr>
                        <a:t>11470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graphicFrame>
        <p:nvGraphicFramePr>
          <p:cNvPr id="17" name="Диаграмма 16"/>
          <p:cNvGraphicFramePr/>
          <p:nvPr>
            <p:extLst>
              <p:ext uri="{D42A27DB-BD31-4B8C-83A1-F6EECF244321}">
                <p14:modId xmlns:p14="http://schemas.microsoft.com/office/powerpoint/2010/main" val="3296072342"/>
              </p:ext>
            </p:extLst>
          </p:nvPr>
        </p:nvGraphicFramePr>
        <p:xfrm>
          <a:off x="-234964" y="548680"/>
          <a:ext cx="6168000" cy="3386504"/>
        </p:xfrm>
        <a:graphic>
          <a:graphicData uri="http://schemas.openxmlformats.org/drawingml/2006/chart">
            <c:chart xmlns:c="http://schemas.openxmlformats.org/drawingml/2006/chart" xmlns:r="http://schemas.openxmlformats.org/officeDocument/2006/relationships" r:id="rId3"/>
          </a:graphicData>
        </a:graphic>
      </p:graphicFrame>
      <p:sp>
        <p:nvSpPr>
          <p:cNvPr id="18" name="Заголовок 4"/>
          <p:cNvSpPr txBox="1">
            <a:spLocks/>
          </p:cNvSpPr>
          <p:nvPr/>
        </p:nvSpPr>
        <p:spPr bwMode="auto">
          <a:xfrm rot="16200000">
            <a:off x="119008" y="5085515"/>
            <a:ext cx="2284232" cy="987425"/>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a:lstStyle>
          <a:p>
            <a:pPr algn="ctr"/>
            <a:r>
              <a:rPr lang="ru-RU" sz="1800" b="1" i="1" dirty="0" smtClean="0">
                <a:solidFill>
                  <a:srgbClr val="3103F7"/>
                </a:solidFill>
                <a:latin typeface="Times New Roman" panose="02020603050405020304" pitchFamily="18" charset="0"/>
                <a:cs typeface="Times New Roman" panose="02020603050405020304" pitchFamily="18" charset="0"/>
              </a:rPr>
              <a:t>Эксплуатация ОПО, поднадзорных Управлению</a:t>
            </a:r>
            <a:endParaRPr lang="ru-RU" sz="1800"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10" name="Диаграмма 9"/>
          <p:cNvGraphicFramePr/>
          <p:nvPr>
            <p:extLst>
              <p:ext uri="{D42A27DB-BD31-4B8C-83A1-F6EECF244321}">
                <p14:modId xmlns:p14="http://schemas.microsoft.com/office/powerpoint/2010/main" val="3918162153"/>
              </p:ext>
            </p:extLst>
          </p:nvPr>
        </p:nvGraphicFramePr>
        <p:xfrm>
          <a:off x="5612734" y="625298"/>
          <a:ext cx="5381652" cy="3233268"/>
        </p:xfrm>
        <a:graphic>
          <a:graphicData uri="http://schemas.openxmlformats.org/drawingml/2006/chart">
            <c:chart xmlns:c="http://schemas.openxmlformats.org/drawingml/2006/chart" xmlns:r="http://schemas.openxmlformats.org/officeDocument/2006/relationships" r:id="rId4"/>
          </a:graphicData>
        </a:graphic>
      </p:graphicFrame>
      <p:sp>
        <p:nvSpPr>
          <p:cNvPr id="8" name="Заголовок 4"/>
          <p:cNvSpPr txBox="1">
            <a:spLocks/>
          </p:cNvSpPr>
          <p:nvPr/>
        </p:nvSpPr>
        <p:spPr bwMode="auto">
          <a:xfrm>
            <a:off x="47328" y="3501008"/>
            <a:ext cx="3347215" cy="987425"/>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a:lstStyle>
          <a:p>
            <a:pPr algn="ctr"/>
            <a:r>
              <a:rPr lang="ru-RU" sz="1800" b="1" i="1" dirty="0" smtClean="0">
                <a:solidFill>
                  <a:srgbClr val="660066"/>
                </a:solidFill>
                <a:latin typeface="Times New Roman" panose="02020603050405020304" pitchFamily="18" charset="0"/>
                <a:cs typeface="Times New Roman" panose="02020603050405020304" pitchFamily="18" charset="0"/>
              </a:rPr>
              <a:t>За 2022 год в Реестре ОПО зарегистрировано </a:t>
            </a:r>
            <a:r>
              <a:rPr lang="ru-RU" sz="2400" b="1" i="1" dirty="0" smtClean="0">
                <a:solidFill>
                  <a:srgbClr val="FF0000"/>
                </a:solidFill>
                <a:latin typeface="Times New Roman" panose="02020603050405020304" pitchFamily="18" charset="0"/>
                <a:cs typeface="Times New Roman" panose="02020603050405020304" pitchFamily="18" charset="0"/>
              </a:rPr>
              <a:t>676</a:t>
            </a:r>
            <a:r>
              <a:rPr lang="ru-RU" sz="1800" b="1" i="1" dirty="0" smtClean="0">
                <a:solidFill>
                  <a:srgbClr val="660066"/>
                </a:solidFill>
                <a:latin typeface="Times New Roman" panose="02020603050405020304" pitchFamily="18" charset="0"/>
                <a:cs typeface="Times New Roman" panose="02020603050405020304" pitchFamily="18" charset="0"/>
              </a:rPr>
              <a:t> поднадзорных ОПО</a:t>
            </a:r>
            <a:endParaRPr lang="ru-RU" sz="1800" b="1" i="1" dirty="0">
              <a:solidFill>
                <a:srgbClr val="66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338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Диаграмма 15">
            <a:extLst>
              <a:ext uri="{FF2B5EF4-FFF2-40B4-BE49-F238E27FC236}">
                <a16:creationId xmlns="" xmlns:a16="http://schemas.microsoft.com/office/drawing/2014/main" id="{DB92567C-CFE1-D950-D347-8A9D70A8F274}"/>
              </a:ext>
            </a:extLst>
          </p:cNvPr>
          <p:cNvGraphicFramePr/>
          <p:nvPr>
            <p:extLst>
              <p:ext uri="{D42A27DB-BD31-4B8C-83A1-F6EECF244321}">
                <p14:modId xmlns:p14="http://schemas.microsoft.com/office/powerpoint/2010/main" val="2956081284"/>
              </p:ext>
            </p:extLst>
          </p:nvPr>
        </p:nvGraphicFramePr>
        <p:xfrm>
          <a:off x="1209203" y="772361"/>
          <a:ext cx="9721080" cy="5501206"/>
        </p:xfrm>
        <a:graphic>
          <a:graphicData uri="http://schemas.openxmlformats.org/drawingml/2006/chart">
            <c:chart xmlns:c="http://schemas.openxmlformats.org/drawingml/2006/chart" xmlns:r="http://schemas.openxmlformats.org/officeDocument/2006/relationships" r:id="rId2"/>
          </a:graphicData>
        </a:graphic>
      </p:graphicFrame>
      <p:sp>
        <p:nvSpPr>
          <p:cNvPr id="11"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
        <p:nvSpPr>
          <p:cNvPr id="13" name="Заголовок 4"/>
          <p:cNvSpPr txBox="1">
            <a:spLocks/>
          </p:cNvSpPr>
          <p:nvPr/>
        </p:nvSpPr>
        <p:spPr>
          <a:xfrm>
            <a:off x="2135560" y="209546"/>
            <a:ext cx="7868367" cy="490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sz="3200" dirty="0">
                <a:solidFill>
                  <a:schemeClr val="accent4">
                    <a:lumMod val="50000"/>
                  </a:schemeClr>
                </a:solidFill>
              </a:rPr>
              <a:t>ОПО нефтегазового комплекса </a:t>
            </a:r>
            <a:endParaRPr lang="ru-RU" sz="3200" dirty="0">
              <a:solidFill>
                <a:schemeClr val="accent5">
                  <a:lumMod val="75000"/>
                </a:schemeClr>
              </a:solidFill>
            </a:endParaRPr>
          </a:p>
        </p:txBody>
      </p:sp>
    </p:spTree>
    <p:extLst>
      <p:ext uri="{BB962C8B-B14F-4D97-AF65-F5344CB8AC3E}">
        <p14:creationId xmlns:p14="http://schemas.microsoft.com/office/powerpoint/2010/main" val="601601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Диаграмма 15">
            <a:extLst>
              <a:ext uri="{FF2B5EF4-FFF2-40B4-BE49-F238E27FC236}">
                <a16:creationId xmlns="" xmlns:a16="http://schemas.microsoft.com/office/drawing/2014/main" id="{DB92567C-CFE1-D950-D347-8A9D70A8F274}"/>
              </a:ext>
            </a:extLst>
          </p:cNvPr>
          <p:cNvGraphicFramePr/>
          <p:nvPr>
            <p:extLst>
              <p:ext uri="{D42A27DB-BD31-4B8C-83A1-F6EECF244321}">
                <p14:modId xmlns:p14="http://schemas.microsoft.com/office/powerpoint/2010/main" val="3506969348"/>
              </p:ext>
            </p:extLst>
          </p:nvPr>
        </p:nvGraphicFramePr>
        <p:xfrm>
          <a:off x="263352" y="772361"/>
          <a:ext cx="11449272" cy="5501206"/>
        </p:xfrm>
        <a:graphic>
          <a:graphicData uri="http://schemas.openxmlformats.org/drawingml/2006/chart">
            <c:chart xmlns:c="http://schemas.openxmlformats.org/drawingml/2006/chart" xmlns:r="http://schemas.openxmlformats.org/officeDocument/2006/relationships" r:id="rId2"/>
          </a:graphicData>
        </a:graphic>
      </p:graphicFrame>
      <p:sp>
        <p:nvSpPr>
          <p:cNvPr id="11"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
        <p:nvSpPr>
          <p:cNvPr id="13" name="Заголовок 4"/>
          <p:cNvSpPr txBox="1">
            <a:spLocks/>
          </p:cNvSpPr>
          <p:nvPr/>
        </p:nvSpPr>
        <p:spPr>
          <a:xfrm>
            <a:off x="2135560" y="209546"/>
            <a:ext cx="7868367" cy="490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sz="3200" dirty="0" smtClean="0">
                <a:solidFill>
                  <a:schemeClr val="accent4">
                    <a:lumMod val="50000"/>
                  </a:schemeClr>
                </a:solidFill>
              </a:rPr>
              <a:t>Внесение ЗЭПБ в Реестр</a:t>
            </a:r>
            <a:endParaRPr lang="ru-RU" sz="3200" dirty="0">
              <a:solidFill>
                <a:schemeClr val="accent5">
                  <a:lumMod val="75000"/>
                </a:schemeClr>
              </a:solidFill>
            </a:endParaRPr>
          </a:p>
        </p:txBody>
      </p:sp>
      <p:sp>
        <p:nvSpPr>
          <p:cNvPr id="2" name="Прямоугольник 1"/>
          <p:cNvSpPr/>
          <p:nvPr/>
        </p:nvSpPr>
        <p:spPr>
          <a:xfrm>
            <a:off x="263352" y="548680"/>
            <a:ext cx="4464496" cy="5909310"/>
          </a:xfrm>
          <a:prstGeom prst="rect">
            <a:avLst/>
          </a:prstGeom>
        </p:spPr>
        <p:txBody>
          <a:bodyPr wrap="square">
            <a:spAutoFit/>
          </a:bodyPr>
          <a:lstStyle/>
          <a:p>
            <a:r>
              <a:rPr lang="ru-RU" dirty="0"/>
              <a:t>Экспертиза промышленной безопасности (ЭПБ) проводится с целью недопущения аварий на опасных производственных объектах и обеспечения </a:t>
            </a:r>
            <a:r>
              <a:rPr lang="ru-RU" dirty="0" smtClean="0"/>
              <a:t>соблюдения требований промышленной безопасности. </a:t>
            </a:r>
            <a:r>
              <a:rPr lang="ru-RU" dirty="0"/>
              <a:t>ЭПБ — это проверка на соответствие объекта экспертизы требованиям и нормам безопасной эксплуатации, которые содержатся в федеральных нормах и правилах промышленной безопасности. Результатом проведения экспертизы промышленной безопасности </a:t>
            </a:r>
            <a:r>
              <a:rPr lang="ru-RU" dirty="0" smtClean="0"/>
              <a:t>является </a:t>
            </a:r>
            <a:r>
              <a:rPr lang="ru-RU" dirty="0"/>
              <a:t>заключение экспертизы, сведения о котором </a:t>
            </a:r>
            <a:r>
              <a:rPr lang="ru-RU" dirty="0" smtClean="0"/>
              <a:t>внесены </a:t>
            </a:r>
            <a:r>
              <a:rPr lang="ru-RU" dirty="0"/>
              <a:t>в реестр заключений ЭПБ Ростехнадзора. Право на проведение экспертизы промышленной безопасности </a:t>
            </a:r>
            <a:r>
              <a:rPr lang="ru-RU" dirty="0" smtClean="0"/>
              <a:t>предоставляется на </a:t>
            </a:r>
            <a:r>
              <a:rPr lang="ru-RU" dirty="0"/>
              <a:t>основании </a:t>
            </a:r>
            <a:r>
              <a:rPr lang="ru-RU" dirty="0" smtClean="0"/>
              <a:t>выданных </a:t>
            </a:r>
            <a:r>
              <a:rPr lang="ru-RU" dirty="0" err="1" smtClean="0"/>
              <a:t>Ростехнадзором</a:t>
            </a:r>
            <a:r>
              <a:rPr lang="ru-RU" dirty="0" smtClean="0"/>
              <a:t> лицензий.</a:t>
            </a:r>
            <a:endParaRPr lang="ru-RU" dirty="0"/>
          </a:p>
        </p:txBody>
      </p:sp>
      <p:graphicFrame>
        <p:nvGraphicFramePr>
          <p:cNvPr id="7" name="Диаграмма 6"/>
          <p:cNvGraphicFramePr/>
          <p:nvPr>
            <p:extLst>
              <p:ext uri="{D42A27DB-BD31-4B8C-83A1-F6EECF244321}">
                <p14:modId xmlns:p14="http://schemas.microsoft.com/office/powerpoint/2010/main" val="2373890581"/>
              </p:ext>
            </p:extLst>
          </p:nvPr>
        </p:nvGraphicFramePr>
        <p:xfrm>
          <a:off x="4943872" y="719667"/>
          <a:ext cx="6840760" cy="53736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2027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Диаграмма 15">
            <a:extLst>
              <a:ext uri="{FF2B5EF4-FFF2-40B4-BE49-F238E27FC236}">
                <a16:creationId xmlns="" xmlns:a16="http://schemas.microsoft.com/office/drawing/2014/main" id="{DB92567C-CFE1-D950-D347-8A9D70A8F274}"/>
              </a:ext>
            </a:extLst>
          </p:cNvPr>
          <p:cNvGraphicFramePr/>
          <p:nvPr>
            <p:extLst>
              <p:ext uri="{D42A27DB-BD31-4B8C-83A1-F6EECF244321}">
                <p14:modId xmlns:p14="http://schemas.microsoft.com/office/powerpoint/2010/main" val="3506969348"/>
              </p:ext>
            </p:extLst>
          </p:nvPr>
        </p:nvGraphicFramePr>
        <p:xfrm>
          <a:off x="263352" y="772361"/>
          <a:ext cx="11449272" cy="5501206"/>
        </p:xfrm>
        <a:graphic>
          <a:graphicData uri="http://schemas.openxmlformats.org/drawingml/2006/chart">
            <c:chart xmlns:c="http://schemas.openxmlformats.org/drawingml/2006/chart" xmlns:r="http://schemas.openxmlformats.org/officeDocument/2006/relationships" r:id="rId2"/>
          </a:graphicData>
        </a:graphic>
      </p:graphicFrame>
      <p:sp>
        <p:nvSpPr>
          <p:cNvPr id="11"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
        <p:nvSpPr>
          <p:cNvPr id="13" name="Заголовок 4"/>
          <p:cNvSpPr txBox="1">
            <a:spLocks/>
          </p:cNvSpPr>
          <p:nvPr/>
        </p:nvSpPr>
        <p:spPr>
          <a:xfrm>
            <a:off x="2135560" y="209546"/>
            <a:ext cx="7868367" cy="490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sz="3200" dirty="0" smtClean="0">
                <a:solidFill>
                  <a:schemeClr val="accent4">
                    <a:lumMod val="50000"/>
                  </a:schemeClr>
                </a:solidFill>
              </a:rPr>
              <a:t>Изменения при внесении ЗЭПБ в Реестр</a:t>
            </a:r>
            <a:endParaRPr lang="ru-RU" sz="3200" dirty="0">
              <a:solidFill>
                <a:schemeClr val="accent5">
                  <a:lumMod val="75000"/>
                </a:schemeClr>
              </a:solidFill>
            </a:endParaRPr>
          </a:p>
        </p:txBody>
      </p:sp>
      <p:sp>
        <p:nvSpPr>
          <p:cNvPr id="2" name="Прямоугольник 1"/>
          <p:cNvSpPr/>
          <p:nvPr/>
        </p:nvSpPr>
        <p:spPr>
          <a:xfrm>
            <a:off x="695400" y="859570"/>
            <a:ext cx="10657184" cy="5632311"/>
          </a:xfrm>
          <a:prstGeom prst="rect">
            <a:avLst/>
          </a:prstGeom>
        </p:spPr>
        <p:txBody>
          <a:bodyPr wrap="square">
            <a:spAutoFit/>
          </a:bodyPr>
          <a:lstStyle/>
          <a:p>
            <a:r>
              <a:rPr lang="ru-RU" dirty="0"/>
              <a:t>С 1 марта 2023 года Приказом Ростехнадзора от 13 апреля 2022 № 120 </a:t>
            </a:r>
            <a:r>
              <a:rPr lang="ru-RU" dirty="0" smtClean="0"/>
              <a:t>«О </a:t>
            </a:r>
            <a:r>
              <a:rPr lang="ru-RU" dirty="0"/>
              <a:t>внесении изменений в федеральные нормы и правила в области промышленной безопасности «Правила проведения экспертизы промышленной безопасности</a:t>
            </a:r>
            <a:r>
              <a:rPr lang="ru-RU" dirty="0" smtClean="0"/>
              <a:t>» вносятся изменения в </a:t>
            </a:r>
            <a:r>
              <a:rPr lang="ru-RU" dirty="0"/>
              <a:t>п. 35 Приказа Ростехнадзора от 20.10.2020 </a:t>
            </a:r>
            <a:r>
              <a:rPr lang="ru-RU" dirty="0" smtClean="0"/>
              <a:t>№ </a:t>
            </a:r>
            <a:r>
              <a:rPr lang="ru-RU" dirty="0"/>
              <a:t>420 </a:t>
            </a:r>
            <a:r>
              <a:rPr lang="ru-RU" dirty="0" smtClean="0"/>
              <a:t>«Об </a:t>
            </a:r>
            <a:r>
              <a:rPr lang="ru-RU" dirty="0"/>
              <a:t>утверждении федеральных норм и правил в области промышленной </a:t>
            </a:r>
            <a:r>
              <a:rPr lang="ru-RU" dirty="0" smtClean="0"/>
              <a:t>безопасности» Правила </a:t>
            </a:r>
            <a:r>
              <a:rPr lang="ru-RU" dirty="0"/>
              <a:t>проведения экспертизы промышленной </a:t>
            </a:r>
            <a:r>
              <a:rPr lang="ru-RU" dirty="0" smtClean="0"/>
              <a:t>безопасности».</a:t>
            </a:r>
          </a:p>
          <a:p>
            <a:endParaRPr lang="ru-RU" sz="900" dirty="0" smtClean="0"/>
          </a:p>
          <a:p>
            <a:r>
              <a:rPr lang="ru-RU" dirty="0" smtClean="0"/>
              <a:t>Заключение </a:t>
            </a:r>
            <a:r>
              <a:rPr lang="ru-RU" dirty="0"/>
              <a:t>экспертизы должно содержать один из следующих выводов о соответствии объекта экспертизы требованиям промышленной безопасности (кроме экспертизы декларации промышленной безопасности): </a:t>
            </a:r>
          </a:p>
          <a:p>
            <a:pPr marL="342900" indent="-342900">
              <a:buAutoNum type="arabicPeriod"/>
            </a:pPr>
            <a:r>
              <a:rPr lang="ru-RU" dirty="0" smtClean="0"/>
              <a:t>объект </a:t>
            </a:r>
            <a:r>
              <a:rPr lang="ru-RU" dirty="0"/>
              <a:t>экспертизы соответствует требованиям промышленной безопасности; </a:t>
            </a:r>
            <a:endParaRPr lang="ru-RU" dirty="0" smtClean="0"/>
          </a:p>
          <a:p>
            <a:pPr marL="342900" indent="-342900">
              <a:buAutoNum type="arabicPeriod"/>
            </a:pPr>
            <a:r>
              <a:rPr lang="ru-RU" dirty="0" smtClean="0"/>
              <a:t>объект </a:t>
            </a:r>
            <a:r>
              <a:rPr lang="ru-RU" dirty="0"/>
              <a:t>экспертизы не соответствует требованиям промышленной </a:t>
            </a:r>
            <a:r>
              <a:rPr lang="ru-RU" dirty="0" smtClean="0"/>
              <a:t>безопасности. </a:t>
            </a:r>
            <a:endParaRPr lang="ru-RU" dirty="0"/>
          </a:p>
          <a:p>
            <a:endParaRPr lang="ru-RU" sz="900" dirty="0" smtClean="0"/>
          </a:p>
          <a:p>
            <a:r>
              <a:rPr lang="ru-RU" dirty="0" smtClean="0"/>
              <a:t>Приказом </a:t>
            </a:r>
            <a:r>
              <a:rPr lang="ru-RU" dirty="0"/>
              <a:t>исключается возможность подготовки заключений экспертизы промышленной безопасности, содержащих вывод о возможности применения объекта экспертизы, не в полной мере соответствующего требованиям промышленной безопасности</a:t>
            </a:r>
            <a:r>
              <a:rPr lang="ru-RU"/>
              <a:t>. </a:t>
            </a:r>
            <a:endParaRPr lang="ru-RU" smtClean="0"/>
          </a:p>
          <a:p>
            <a:endParaRPr lang="ru-RU" sz="900" dirty="0"/>
          </a:p>
          <a:p>
            <a:r>
              <a:rPr lang="ru-RU" dirty="0"/>
              <a:t>Кроме того, приказ предусматривает возможность применения при проводимой в рамках экспертизы оценке фактического состояния технических устройств, зданий и сооружений на опасных производственных объектах информации, содержащейся в соответствующих автоматизированных системах мониторинга. </a:t>
            </a:r>
          </a:p>
          <a:p>
            <a:r>
              <a:rPr lang="ru-RU" dirty="0" smtClean="0"/>
              <a:t>Приказ </a:t>
            </a:r>
            <a:r>
              <a:rPr lang="ru-RU" dirty="0"/>
              <a:t>вступает в силу 1 марта 2023 г</a:t>
            </a:r>
            <a:r>
              <a:rPr lang="ru-RU" dirty="0" smtClean="0"/>
              <a:t>.</a:t>
            </a:r>
            <a:endParaRPr lang="ru-RU" dirty="0"/>
          </a:p>
        </p:txBody>
      </p:sp>
    </p:spTree>
    <p:extLst>
      <p:ext uri="{BB962C8B-B14F-4D97-AF65-F5344CB8AC3E}">
        <p14:creationId xmlns:p14="http://schemas.microsoft.com/office/powerpoint/2010/main" val="3822694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82368</TotalTime>
  <Words>5922</Words>
  <Application>Microsoft Office PowerPoint</Application>
  <PresentationFormat>Широкоэкранный</PresentationFormat>
  <Paragraphs>869</Paragraphs>
  <Slides>45</Slides>
  <Notes>36</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45</vt:i4>
      </vt:variant>
    </vt:vector>
  </HeadingPairs>
  <TitlesOfParts>
    <vt:vector size="55" baseType="lpstr">
      <vt:lpstr>Arial Unicode MS</vt:lpstr>
      <vt:lpstr>Aharoni</vt:lpstr>
      <vt:lpstr>Albertus Medium</vt:lpstr>
      <vt:lpstr>Arial</vt:lpstr>
      <vt:lpstr>Arial Cyr</vt:lpstr>
      <vt:lpstr>Calibri</vt:lpstr>
      <vt:lpstr>Calibri Light</vt:lpstr>
      <vt:lpstr>Times New Roman</vt:lpstr>
      <vt:lpstr>Wingdings 2</vt:lpstr>
      <vt:lpstr>Тема Office</vt:lpstr>
      <vt:lpstr>Презентация PowerPoint</vt:lpstr>
      <vt:lpstr>Северо-Уральское управление Ростехнадзора</vt:lpstr>
      <vt:lpstr>Площадь Тюменской области  с ХМАО-Югра и ЯНАО –  1,5 млн. км2</vt:lpstr>
      <vt:lpstr>Энергосистемы региона</vt:lpstr>
      <vt:lpstr>Количество подконтрольных организаций</vt:lpstr>
      <vt:lpstr>Классификация и количество ОПО</vt:lpstr>
      <vt:lpstr>Презентация PowerPoint</vt:lpstr>
      <vt:lpstr>Презентация PowerPoint</vt:lpstr>
      <vt:lpstr>Презентация PowerPoint</vt:lpstr>
      <vt:lpstr>Контрольная (надзорная) деятельность в 2022 году</vt:lpstr>
      <vt:lpstr>Контрольная (надзорная) деятельность в рамках режима постоянного  государственного надзора</vt:lpstr>
      <vt:lpstr>Административная практика Количество примененных статей КоАП РФ </vt:lpstr>
      <vt:lpstr>Обращения граждан и юридических лиц, поступивших в 2022 году </vt:lpstr>
      <vt:lpstr>Аварийность и производственный травматизм</vt:lpstr>
      <vt:lpstr>Аварийность по видам надзора</vt:lpstr>
      <vt:lpstr>Аварийность</vt:lpstr>
      <vt:lpstr>Производственный травматизм по видам надзора</vt:lpstr>
      <vt:lpstr>Производственный травматизм</vt:lpstr>
      <vt:lpstr>Динамика аварийности и травматизма с 2010 года</vt:lpstr>
      <vt:lpstr>Основные причины аварий и несчастных случаев (в соответствии с материалами расследований)</vt:lpstr>
      <vt:lpstr>Судебная практика в 2022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 разъяснении неоднозначных или неясных для подконтрольных лиц обязательных требований и новых нормативно-правовых актов</vt:lpstr>
      <vt:lpstr>Регуляторная гильотина Акты Правительства России и приказы Ростехнадзора вступившие в силу  с 1 января 2021 года</vt:lpstr>
      <vt:lpstr>Регуляторная гильотина</vt:lpstr>
      <vt:lpstr>Регуляторная гильотина</vt:lpstr>
      <vt:lpstr>Акты Правительства России и приказы Ростехнадзора вступившие в силу  с 1 января 2021 года</vt:lpstr>
      <vt:lpstr>Акты Правительства России и приказы Ростехнадзора вступившие в силу  с 1 января 2021 года</vt:lpstr>
      <vt:lpstr>Внедрение Программы профилактики нарушений обязательных требований</vt:lpstr>
      <vt:lpstr>Основные проблемы</vt:lpstr>
      <vt:lpstr>Основные проблемы</vt:lpstr>
      <vt:lpstr>Приоритетные цели и задачи Северо-Уральского управления Ростехнадзора</vt:lpstr>
      <vt:lpstr>Презентация PowerPoint</vt:lpstr>
      <vt:lpstr>Информация о профилактической работе в рамках осуществления Федерального государственного надзора в области безопасности гидротехнических сооружений в 2022 году, и планируемой работе в 2023 году.  </vt:lpstr>
      <vt:lpstr>Информация о реализации профилактических мероприятий в 2022 году</vt:lpstr>
      <vt:lpstr>На официальном сайте Северо-Уральского управления в разделе «Деятельность» подраздел «Профилактика» размещены: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обеспечения промышленной безопасности</dc:title>
  <dc:creator>Надежда</dc:creator>
  <cp:lastModifiedBy>Молоков Григорий Владимирович</cp:lastModifiedBy>
  <cp:revision>1863</cp:revision>
  <cp:lastPrinted>2023-02-27T08:59:06Z</cp:lastPrinted>
  <dcterms:created xsi:type="dcterms:W3CDTF">2007-01-14T15:43:27Z</dcterms:created>
  <dcterms:modified xsi:type="dcterms:W3CDTF">2023-02-28T15:30:21Z</dcterms:modified>
</cp:coreProperties>
</file>